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  <p:sldId id="256" r:id="rId3"/>
    <p:sldId id="257" r:id="rId4"/>
    <p:sldId id="275" r:id="rId5"/>
    <p:sldId id="262" r:id="rId6"/>
    <p:sldId id="270" r:id="rId7"/>
    <p:sldId id="286" r:id="rId8"/>
    <p:sldId id="274" r:id="rId9"/>
    <p:sldId id="284" r:id="rId10"/>
    <p:sldId id="279" r:id="rId11"/>
    <p:sldId id="287" r:id="rId12"/>
    <p:sldId id="285" r:id="rId13"/>
    <p:sldId id="272" r:id="rId14"/>
    <p:sldId id="265" r:id="rId15"/>
    <p:sldId id="276" r:id="rId16"/>
    <p:sldId id="278" r:id="rId17"/>
    <p:sldId id="282" r:id="rId18"/>
    <p:sldId id="283" r:id="rId19"/>
    <p:sldId id="277" r:id="rId20"/>
  </p:sldIdLst>
  <p:sldSz cx="9144000" cy="6858000" type="screen4x3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5266" autoAdjust="0"/>
  </p:normalViewPr>
  <p:slideViewPr>
    <p:cSldViewPr>
      <p:cViewPr varScale="1">
        <p:scale>
          <a:sx n="69" d="100"/>
          <a:sy n="69" d="100"/>
        </p:scale>
        <p:origin x="1140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/>
              <a:t>Klik om de ondertitelstijl van het model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4BDA16-F7F3-4AF9-93FB-BDD4D3FA5A46}" type="datetimeFigureOut">
              <a:rPr lang="nl-NL" smtClean="0"/>
              <a:t>15-11-2019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C8B0F6-4F26-413C-8EBA-ED16A8D4FEB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120261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00"/>
    </mc:Choice>
    <mc:Fallback xmlns="">
      <p:transition spd="slow" advTm="500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4BDA16-F7F3-4AF9-93FB-BDD4D3FA5A46}" type="datetimeFigureOut">
              <a:rPr lang="nl-NL" smtClean="0"/>
              <a:t>15-11-2019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C8B0F6-4F26-413C-8EBA-ED16A8D4FEB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2693781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00"/>
    </mc:Choice>
    <mc:Fallback xmlns="">
      <p:transition spd="slow" advTm="500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4BDA16-F7F3-4AF9-93FB-BDD4D3FA5A46}" type="datetimeFigureOut">
              <a:rPr lang="nl-NL" smtClean="0"/>
              <a:t>15-11-2019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C8B0F6-4F26-413C-8EBA-ED16A8D4FEB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481287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00"/>
    </mc:Choice>
    <mc:Fallback xmlns="">
      <p:transition spd="slow" advTm="500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4BDA16-F7F3-4AF9-93FB-BDD4D3FA5A46}" type="datetimeFigureOut">
              <a:rPr lang="nl-NL" smtClean="0"/>
              <a:t>15-11-2019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C8B0F6-4F26-413C-8EBA-ED16A8D4FEB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718352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00"/>
    </mc:Choice>
    <mc:Fallback xmlns="">
      <p:transition spd="slow" advTm="500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4BDA16-F7F3-4AF9-93FB-BDD4D3FA5A46}" type="datetimeFigureOut">
              <a:rPr lang="nl-NL" smtClean="0"/>
              <a:t>15-11-2019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C8B0F6-4F26-413C-8EBA-ED16A8D4FEB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306555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00"/>
    </mc:Choice>
    <mc:Fallback xmlns="">
      <p:transition spd="slow" advTm="500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4BDA16-F7F3-4AF9-93FB-BDD4D3FA5A46}" type="datetimeFigureOut">
              <a:rPr lang="nl-NL" smtClean="0"/>
              <a:t>15-11-2019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C8B0F6-4F26-413C-8EBA-ED16A8D4FEB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135924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00"/>
    </mc:Choice>
    <mc:Fallback xmlns="">
      <p:transition spd="slow" advTm="500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4BDA16-F7F3-4AF9-93FB-BDD4D3FA5A46}" type="datetimeFigureOut">
              <a:rPr lang="nl-NL" smtClean="0"/>
              <a:t>15-11-2019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C8B0F6-4F26-413C-8EBA-ED16A8D4FEB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165695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00"/>
    </mc:Choice>
    <mc:Fallback xmlns="">
      <p:transition spd="slow" advTm="500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4BDA16-F7F3-4AF9-93FB-BDD4D3FA5A46}" type="datetimeFigureOut">
              <a:rPr lang="nl-NL" smtClean="0"/>
              <a:t>15-11-2019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C8B0F6-4F26-413C-8EBA-ED16A8D4FEB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846605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00"/>
    </mc:Choice>
    <mc:Fallback xmlns="">
      <p:transition spd="slow" advTm="500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4BDA16-F7F3-4AF9-93FB-BDD4D3FA5A46}" type="datetimeFigureOut">
              <a:rPr lang="nl-NL" smtClean="0"/>
              <a:t>15-11-2019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C8B0F6-4F26-413C-8EBA-ED16A8D4FEB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618056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00"/>
    </mc:Choice>
    <mc:Fallback xmlns="">
      <p:transition spd="slow" advTm="500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4BDA16-F7F3-4AF9-93FB-BDD4D3FA5A46}" type="datetimeFigureOut">
              <a:rPr lang="nl-NL" smtClean="0"/>
              <a:t>15-11-2019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C8B0F6-4F26-413C-8EBA-ED16A8D4FEB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7703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00"/>
    </mc:Choice>
    <mc:Fallback xmlns="">
      <p:transition spd="slow" advTm="500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4BDA16-F7F3-4AF9-93FB-BDD4D3FA5A46}" type="datetimeFigureOut">
              <a:rPr lang="nl-NL" smtClean="0"/>
              <a:t>15-11-2019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C8B0F6-4F26-413C-8EBA-ED16A8D4FEB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985761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00"/>
    </mc:Choice>
    <mc:Fallback xmlns="">
      <p:transition spd="slow" advTm="500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4BDA16-F7F3-4AF9-93FB-BDD4D3FA5A46}" type="datetimeFigureOut">
              <a:rPr lang="nl-NL" smtClean="0"/>
              <a:t>15-11-2019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C8B0F6-4F26-413C-8EBA-ED16A8D4FEB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572467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2000" advTm="5000"/>
    </mc:Choice>
    <mc:Fallback xmlns="">
      <p:transition spd="slow" advTm="5000"/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eg"/><Relationship Id="rId4" Type="http://schemas.openxmlformats.org/officeDocument/2006/relationships/image" Target="../media/image1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18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jpeg"/><Relationship Id="rId4" Type="http://schemas.openxmlformats.org/officeDocument/2006/relationships/image" Target="../media/image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3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://www.sevenwolden.nl/" TargetMode="Externa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4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7" Type="http://schemas.openxmlformats.org/officeDocument/2006/relationships/image" Target="../media/image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jpeg"/><Relationship Id="rId5" Type="http://schemas.openxmlformats.org/officeDocument/2006/relationships/image" Target="../media/image9.emf"/><Relationship Id="rId4" Type="http://schemas.openxmlformats.org/officeDocument/2006/relationships/image" Target="../media/image8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eg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1"/>
          <p:cNvSpPr>
            <a:spLocks noGrp="1" noChangeArrowheads="1"/>
          </p:cNvSpPr>
          <p:nvPr>
            <p:ph type="title"/>
          </p:nvPr>
        </p:nvSpPr>
        <p:spPr>
          <a:xfrm>
            <a:off x="250031" y="5866805"/>
            <a:ext cx="8643938" cy="884039"/>
          </a:xfrm>
        </p:spPr>
        <p:txBody>
          <a:bodyPr/>
          <a:lstStyle/>
          <a:p>
            <a:pPr eaLnBrk="1" hangingPunct="1"/>
            <a:r>
              <a:rPr lang="en-US" altLang="nl-NL" dirty="0"/>
              <a:t>TOPSPORT </a:t>
            </a:r>
            <a:r>
              <a:rPr lang="en-US" altLang="nl-NL" dirty="0" err="1"/>
              <a:t>TALENTschool</a:t>
            </a:r>
            <a:endParaRPr lang="en-US" altLang="nl-NL"/>
          </a:p>
        </p:txBody>
      </p:sp>
      <p:pic>
        <p:nvPicPr>
          <p:cNvPr id="2" name="Afbeelding 1">
            <a:extLst>
              <a:ext uri="{FF2B5EF4-FFF2-40B4-BE49-F238E27FC236}">
                <a16:creationId xmlns:a16="http://schemas.microsoft.com/office/drawing/2014/main" id="{7AFC6975-EE2F-402D-BC87-2296C55E93E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7135" y="1844824"/>
            <a:ext cx="5876354" cy="2808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17248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00"/>
    </mc:Choice>
    <mc:Fallback xmlns="">
      <p:transition spd="slow" advTm="5000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hoek 1"/>
          <p:cNvSpPr/>
          <p:nvPr/>
        </p:nvSpPr>
        <p:spPr>
          <a:xfrm>
            <a:off x="251520" y="412005"/>
            <a:ext cx="8667130" cy="52322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4000" dirty="0"/>
              <a:t>		Faciliteiten LOOT</a:t>
            </a:r>
          </a:p>
          <a:p>
            <a:endParaRPr lang="nl-NL" b="1" dirty="0"/>
          </a:p>
          <a:p>
            <a:endParaRPr lang="nl-NL" sz="2000" b="1" dirty="0"/>
          </a:p>
          <a:p>
            <a:r>
              <a:rPr lang="nl-NL" sz="2000" b="1" dirty="0"/>
              <a:t>-  </a:t>
            </a:r>
            <a:r>
              <a:rPr lang="nl-NL" sz="2400" dirty="0"/>
              <a:t>Een flexibel lesrooster met ruimte voor trainingen en wedstrijden;</a:t>
            </a:r>
          </a:p>
          <a:p>
            <a:r>
              <a:rPr lang="nl-NL" sz="2400" dirty="0"/>
              <a:t>- Uitstel of aanpassing van repetities en/of schoolonderzoeken*;</a:t>
            </a:r>
          </a:p>
          <a:p>
            <a:r>
              <a:rPr lang="nl-NL" sz="2400" dirty="0"/>
              <a:t>- Uitstel of vermindering van huiswerk;</a:t>
            </a:r>
          </a:p>
          <a:p>
            <a:r>
              <a:rPr lang="nl-NL" sz="2400" dirty="0"/>
              <a:t>- Voorzieningen om achterstanden, veroorzaakt door afwezigheid        i.v.m. trainingen en wedstrijden, weg te werken;</a:t>
            </a:r>
          </a:p>
          <a:p>
            <a:r>
              <a:rPr lang="nl-NL" sz="2400" dirty="0"/>
              <a:t>- Begeleiding van een LOOT-begeleider;</a:t>
            </a:r>
          </a:p>
          <a:p>
            <a:r>
              <a:rPr lang="nl-NL" sz="2400" dirty="0"/>
              <a:t>- (Gedeeltelijke) ontheffing van bepaalde vakken**;</a:t>
            </a:r>
          </a:p>
          <a:p>
            <a:r>
              <a:rPr lang="nl-NL" sz="2400" dirty="0"/>
              <a:t>- Gespreid examen over twee schooljaren.</a:t>
            </a:r>
          </a:p>
          <a:p>
            <a:pPr marL="342900" indent="-342900">
              <a:buFontTx/>
              <a:buChar char="-"/>
            </a:pPr>
            <a:endParaRPr lang="nl-NL" sz="2400" dirty="0"/>
          </a:p>
          <a:p>
            <a:r>
              <a:rPr lang="nl-NL" sz="2000" b="1" dirty="0"/>
              <a:t>*    uitzonderingen: </a:t>
            </a:r>
            <a:r>
              <a:rPr lang="nl-NL" sz="2000" b="1" dirty="0" err="1"/>
              <a:t>toetsweken</a:t>
            </a:r>
            <a:r>
              <a:rPr lang="nl-NL" sz="2000" b="1" dirty="0"/>
              <a:t> en toetsen t.b.v. eindexamen</a:t>
            </a:r>
          </a:p>
          <a:p>
            <a:r>
              <a:rPr lang="nl-NL" sz="2000" b="1" dirty="0"/>
              <a:t>**  SLS = faciliteiten ICT/RTC/LOOT</a:t>
            </a:r>
            <a:endParaRPr lang="nl-NL" sz="2000" dirty="0"/>
          </a:p>
        </p:txBody>
      </p:sp>
      <p:pic>
        <p:nvPicPr>
          <p:cNvPr id="4" name="Picture 3" descr="logo_topsport_talentschool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2501" y="388763"/>
            <a:ext cx="1257300" cy="808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 descr="V:\TAN\PERS Berichten &amp; Foto's\Foto's 2015-2016\lancee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3827" y="4984099"/>
            <a:ext cx="2071308" cy="13202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Afbeelding 1" descr="cid:image002.jpg@01D240D4.527B1C5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2" y="386665"/>
            <a:ext cx="1538338" cy="799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Afbeelding 6" descr="C:\Users\bog.SEVENWOLDEN.003\AppData\Local\Microsoft\Windows\Temporary Internet Files\Content.Outlook\WH82NTEF\Logo_Sevenwolden_S-1.jpg">
            <a:extLst>
              <a:ext uri="{FF2B5EF4-FFF2-40B4-BE49-F238E27FC236}">
                <a16:creationId xmlns:a16="http://schemas.microsoft.com/office/drawing/2014/main" id="{E17E9094-C5F0-4F7C-A5B2-560CF1DAD539}"/>
              </a:ext>
            </a:extLst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439505"/>
            <a:ext cx="1548106" cy="80803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501306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00"/>
    </mc:Choice>
    <mc:Fallback xmlns="">
      <p:transition spd="slow" advTm="5000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hoek 1"/>
          <p:cNvSpPr/>
          <p:nvPr/>
        </p:nvSpPr>
        <p:spPr>
          <a:xfrm>
            <a:off x="251520" y="412005"/>
            <a:ext cx="8667130" cy="44935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4000" dirty="0"/>
              <a:t>		Faciliteiten SLS</a:t>
            </a:r>
          </a:p>
          <a:p>
            <a:r>
              <a:rPr lang="nl-NL" sz="4000" dirty="0"/>
              <a:t>                ITC/RTC/LOOT</a:t>
            </a:r>
          </a:p>
          <a:p>
            <a:endParaRPr lang="nl-NL" b="1" dirty="0"/>
          </a:p>
          <a:p>
            <a:endParaRPr lang="nl-NL" sz="2000" b="1" dirty="0"/>
          </a:p>
          <a:p>
            <a:pPr marL="342900" indent="-342900">
              <a:buFontTx/>
              <a:buChar char="-"/>
            </a:pPr>
            <a:r>
              <a:rPr lang="nl-NL" sz="2400" dirty="0"/>
              <a:t>Structureel aanpassing lesrooster met ruimte voor trainingen en wedstrijden;</a:t>
            </a:r>
          </a:p>
          <a:p>
            <a:pPr marL="342900" indent="-342900">
              <a:buFontTx/>
              <a:buChar char="-"/>
            </a:pPr>
            <a:r>
              <a:rPr lang="nl-NL" sz="2400" dirty="0"/>
              <a:t>Ma. di. do. vr. -&gt; deelnemers ITC/RTC/LOOT les vanaf 10:15 uur</a:t>
            </a:r>
          </a:p>
          <a:p>
            <a:pPr marL="342900" indent="-342900">
              <a:buFontTx/>
              <a:buChar char="-"/>
            </a:pPr>
            <a:r>
              <a:rPr lang="nl-NL" sz="2400" dirty="0"/>
              <a:t>Geen LO, wel </a:t>
            </a:r>
            <a:r>
              <a:rPr lang="nl-NL" sz="2400" dirty="0" err="1"/>
              <a:t>SportBreed</a:t>
            </a:r>
            <a:r>
              <a:rPr lang="nl-NL" sz="2400" dirty="0"/>
              <a:t> en </a:t>
            </a:r>
            <a:r>
              <a:rPr lang="nl-NL" sz="2400" dirty="0" err="1"/>
              <a:t>SportLifeStyle</a:t>
            </a:r>
            <a:r>
              <a:rPr lang="nl-NL" sz="2400" dirty="0"/>
              <a:t> lessen </a:t>
            </a:r>
          </a:p>
          <a:p>
            <a:pPr marL="342900" indent="-342900">
              <a:buFontTx/>
              <a:buChar char="-"/>
            </a:pPr>
            <a:r>
              <a:rPr lang="nl-NL" sz="2400" dirty="0"/>
              <a:t>Aangepast programma Beeldende Vorming</a:t>
            </a:r>
          </a:p>
          <a:p>
            <a:pPr marL="342900" indent="-342900">
              <a:buFontTx/>
              <a:buChar char="-"/>
            </a:pPr>
            <a:r>
              <a:rPr lang="nl-NL" sz="2400" dirty="0"/>
              <a:t>Zie voor LOOT-&gt; LOOT faciliteiten</a:t>
            </a:r>
          </a:p>
          <a:p>
            <a:endParaRPr lang="nl-NL" sz="2400" dirty="0"/>
          </a:p>
        </p:txBody>
      </p:sp>
      <p:pic>
        <p:nvPicPr>
          <p:cNvPr id="4" name="Picture 3" descr="logo_topsport_talentschool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2501" y="388763"/>
            <a:ext cx="1257300" cy="808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Afbeelding 1" descr="cid:image002.jpg@01D240D4.527B1C5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2" y="386665"/>
            <a:ext cx="1538338" cy="799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 descr="V:\TAN\PERS Berichten &amp; Foto's\Foto's 2015-2016\Hilde Jager 2015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5" y="4135115"/>
            <a:ext cx="1944216" cy="22562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Afbeelding 8" descr="C:\Users\bog.SEVENWOLDEN.003\AppData\Local\Microsoft\Windows\Temporary Internet Files\Content.Outlook\WH82NTEF\Logo_Sevenwolden_S-1.jpg">
            <a:extLst>
              <a:ext uri="{FF2B5EF4-FFF2-40B4-BE49-F238E27FC236}">
                <a16:creationId xmlns:a16="http://schemas.microsoft.com/office/drawing/2014/main" id="{54565118-4BB7-4FC9-B627-993B2D6DBFE0}"/>
              </a:ext>
            </a:extLst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373" y="447889"/>
            <a:ext cx="1548106" cy="80803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189597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00"/>
    </mc:Choice>
    <mc:Fallback xmlns="">
      <p:transition spd="slow" advTm="5000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 descr="logo_topsport_talentschool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492666"/>
            <a:ext cx="1257300" cy="808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hthoek 4"/>
          <p:cNvSpPr/>
          <p:nvPr/>
        </p:nvSpPr>
        <p:spPr>
          <a:xfrm>
            <a:off x="971600" y="492666"/>
            <a:ext cx="633670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nl-NL" sz="4000" dirty="0">
                <a:solidFill>
                  <a:prstClr val="black"/>
                </a:solidFill>
              </a:rPr>
              <a:t>          Aanmelding en  </a:t>
            </a:r>
          </a:p>
          <a:p>
            <a:pPr lvl="0"/>
            <a:r>
              <a:rPr lang="nl-NL" sz="4000" dirty="0">
                <a:solidFill>
                  <a:prstClr val="black"/>
                </a:solidFill>
              </a:rPr>
              <a:t>               plaatsing</a:t>
            </a:r>
          </a:p>
          <a:p>
            <a:pPr lvl="0"/>
            <a:r>
              <a:rPr lang="nl-NL" sz="4000" dirty="0" err="1">
                <a:solidFill>
                  <a:prstClr val="black"/>
                </a:solidFill>
              </a:rPr>
              <a:t>TAlentencollege</a:t>
            </a:r>
            <a:r>
              <a:rPr lang="nl-NL" sz="4000" dirty="0">
                <a:solidFill>
                  <a:prstClr val="black"/>
                </a:solidFill>
              </a:rPr>
              <a:t> Noord (TAN)</a:t>
            </a:r>
          </a:p>
        </p:txBody>
      </p:sp>
      <p:sp>
        <p:nvSpPr>
          <p:cNvPr id="6" name="Tekstvak 5"/>
          <p:cNvSpPr txBox="1"/>
          <p:nvPr/>
        </p:nvSpPr>
        <p:spPr>
          <a:xfrm>
            <a:off x="323528" y="2636912"/>
            <a:ext cx="828092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dirty="0"/>
              <a:t>Centrum voor Topsport en Onderwijs/OSG Sevenwolden TAN</a:t>
            </a:r>
          </a:p>
          <a:p>
            <a:pPr marL="342900" indent="-342900">
              <a:buFontTx/>
              <a:buChar char="-"/>
            </a:pPr>
            <a:r>
              <a:rPr lang="nl-NL" sz="2400" dirty="0"/>
              <a:t>School</a:t>
            </a:r>
          </a:p>
          <a:p>
            <a:r>
              <a:rPr lang="nl-NL" sz="2400" dirty="0"/>
              <a:t>     Intake gesprek</a:t>
            </a:r>
          </a:p>
          <a:p>
            <a:r>
              <a:rPr lang="nl-NL" sz="2400" dirty="0"/>
              <a:t>     (vertegenwoordiger CTO / vertegenwoordiger TAN).</a:t>
            </a:r>
          </a:p>
          <a:p>
            <a:endParaRPr lang="nl-NL" sz="2400" dirty="0"/>
          </a:p>
          <a:p>
            <a:pPr marL="342900" indent="-342900">
              <a:buFontTx/>
              <a:buChar char="-"/>
            </a:pPr>
            <a:r>
              <a:rPr lang="nl-NL" sz="2400" dirty="0"/>
              <a:t>Sport </a:t>
            </a:r>
          </a:p>
          <a:p>
            <a:r>
              <a:rPr lang="nl-NL" sz="2400" dirty="0"/>
              <a:t>     CTO sporters </a:t>
            </a:r>
          </a:p>
          <a:p>
            <a:r>
              <a:rPr lang="nl-NL" sz="2400" dirty="0"/>
              <a:t>     (turnen, judo, schaatsen, zwemmen).</a:t>
            </a:r>
          </a:p>
          <a:p>
            <a:r>
              <a:rPr lang="nl-NL" sz="2400" dirty="0"/>
              <a:t>     Minimaal Nationaal Talent status.</a:t>
            </a:r>
          </a:p>
          <a:p>
            <a:r>
              <a:rPr lang="nl-NL" sz="2400" dirty="0"/>
              <a:t>     Bij uitzondering andere sporten.</a:t>
            </a:r>
          </a:p>
        </p:txBody>
      </p:sp>
      <p:pic>
        <p:nvPicPr>
          <p:cNvPr id="7" name="Picture 2" descr="V:\TAN\PERS Berichten &amp; Foto's\Foto's 2014-2015\Suzanne Schulting VO 14-1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5085184"/>
            <a:ext cx="2790574" cy="15727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Logo CTO Heerenveen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2943"/>
          <a:stretch>
            <a:fillRect/>
          </a:stretch>
        </p:blipFill>
        <p:spPr bwMode="auto">
          <a:xfrm>
            <a:off x="8028384" y="1872010"/>
            <a:ext cx="1008112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Afbeelding 1" descr="cid:image002.jpg@01D240D4.527B1C5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7447" y="475888"/>
            <a:ext cx="1538338" cy="799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Afbeelding 9" descr="C:\Users\bog.SEVENWOLDEN.003\AppData\Local\Microsoft\Windows\Temporary Internet Files\Content.Outlook\WH82NTEF\Logo_Sevenwolden_S-1.jpg">
            <a:extLst>
              <a:ext uri="{FF2B5EF4-FFF2-40B4-BE49-F238E27FC236}">
                <a16:creationId xmlns:a16="http://schemas.microsoft.com/office/drawing/2014/main" id="{C4BB04B6-6AC1-4DC5-9F25-7131B3EE995C}"/>
              </a:ext>
            </a:extLst>
          </p:cNvPr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450" y="492666"/>
            <a:ext cx="1548106" cy="80803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99506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00"/>
    </mc:Choice>
    <mc:Fallback xmlns="">
      <p:transition spd="slow" advTm="5000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logo_topsport_talentschool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483076"/>
            <a:ext cx="1257300" cy="808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kstvak 5"/>
          <p:cNvSpPr txBox="1"/>
          <p:nvPr/>
        </p:nvSpPr>
        <p:spPr>
          <a:xfrm>
            <a:off x="467544" y="1484784"/>
            <a:ext cx="8108126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nl-NL" sz="2800" dirty="0"/>
          </a:p>
          <a:p>
            <a:r>
              <a:rPr lang="nl-NL" sz="2800" dirty="0"/>
              <a:t>-&gt; regulier onderwijsprogramma</a:t>
            </a:r>
          </a:p>
          <a:p>
            <a:r>
              <a:rPr lang="nl-NL" sz="2800" dirty="0"/>
              <a:t>-    Algemeen geldende lessentabel VO</a:t>
            </a:r>
          </a:p>
          <a:p>
            <a:endParaRPr lang="nl-NL" sz="2800" dirty="0"/>
          </a:p>
          <a:p>
            <a:r>
              <a:rPr lang="nl-NL" sz="2800" dirty="0"/>
              <a:t>-&gt; 2 uren sportlifestylelessen</a:t>
            </a:r>
          </a:p>
          <a:p>
            <a:pPr marL="457200" indent="-457200">
              <a:buFontTx/>
              <a:buChar char="-"/>
            </a:pPr>
            <a:r>
              <a:rPr lang="nl-NL" sz="2800" dirty="0"/>
              <a:t>Deelname iedereen.</a:t>
            </a:r>
          </a:p>
          <a:p>
            <a:endParaRPr lang="nl-NL" sz="2800" dirty="0"/>
          </a:p>
          <a:p>
            <a:r>
              <a:rPr lang="nl-NL" sz="2800" dirty="0"/>
              <a:t>-&gt; 2 uren </a:t>
            </a:r>
            <a:r>
              <a:rPr lang="nl-NL" sz="2800" dirty="0" err="1"/>
              <a:t>Sportbreed</a:t>
            </a:r>
            <a:endParaRPr lang="nl-NL" sz="2800" dirty="0"/>
          </a:p>
          <a:p>
            <a:r>
              <a:rPr lang="nl-NL" sz="2800" dirty="0"/>
              <a:t>-    Deelname iedereen.</a:t>
            </a:r>
          </a:p>
          <a:p>
            <a:r>
              <a:rPr lang="nl-NL" sz="2800" dirty="0"/>
              <a:t>-    Bij uitzondering maatwerk</a:t>
            </a:r>
          </a:p>
          <a:p>
            <a:r>
              <a:rPr lang="nl-NL" sz="2800" dirty="0"/>
              <a:t> </a:t>
            </a:r>
            <a:endParaRPr lang="nl-NL" dirty="0"/>
          </a:p>
        </p:txBody>
      </p:sp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" t="1788" b="13458"/>
          <a:stretch>
            <a:fillRect/>
          </a:stretch>
        </p:blipFill>
        <p:spPr bwMode="auto">
          <a:xfrm>
            <a:off x="6012160" y="4581128"/>
            <a:ext cx="2334095" cy="18036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kstvak 1"/>
          <p:cNvSpPr txBox="1"/>
          <p:nvPr/>
        </p:nvSpPr>
        <p:spPr>
          <a:xfrm>
            <a:off x="2447698" y="497085"/>
            <a:ext cx="356446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4000" dirty="0"/>
              <a:t> Programma SLS </a:t>
            </a:r>
          </a:p>
        </p:txBody>
      </p:sp>
      <p:pic>
        <p:nvPicPr>
          <p:cNvPr id="8" name="Afbeelding 1" descr="cid:image002.jpg@01D240D4.527B1C5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7492" y="533514"/>
            <a:ext cx="1361158" cy="707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Afbeelding 8" descr="C:\Users\bog.SEVENWOLDEN.003\AppData\Local\Microsoft\Windows\Temporary Internet Files\Content.Outlook\WH82NTEF\Logo_Sevenwolden_S-1.jpg">
            <a:extLst>
              <a:ext uri="{FF2B5EF4-FFF2-40B4-BE49-F238E27FC236}">
                <a16:creationId xmlns:a16="http://schemas.microsoft.com/office/drawing/2014/main" id="{F02B0EE8-7D79-4595-9D19-BDF9EF0B07FF}"/>
              </a:ext>
            </a:extLst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476671"/>
            <a:ext cx="1692122" cy="80803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307390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00"/>
    </mc:Choice>
    <mc:Fallback xmlns="">
      <p:transition spd="slow" advTm="5000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 descr="logo_topsport_talentschool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485498"/>
            <a:ext cx="1257300" cy="808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hthoek 3"/>
          <p:cNvSpPr/>
          <p:nvPr/>
        </p:nvSpPr>
        <p:spPr>
          <a:xfrm>
            <a:off x="395536" y="1779882"/>
            <a:ext cx="7992888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nl-NL" sz="3600" dirty="0">
                <a:solidFill>
                  <a:prstClr val="black"/>
                </a:solidFill>
              </a:rPr>
              <a:t>Klas 4 en hoger</a:t>
            </a:r>
          </a:p>
          <a:p>
            <a:pPr lvl="0"/>
            <a:r>
              <a:rPr lang="nl-NL" sz="2800" dirty="0">
                <a:solidFill>
                  <a:prstClr val="black"/>
                </a:solidFill>
              </a:rPr>
              <a:t>-&gt; LOOT faciliteiten voor LOOT-leerlingen</a:t>
            </a:r>
          </a:p>
          <a:p>
            <a:pPr lvl="0"/>
            <a:r>
              <a:rPr lang="nl-NL" sz="2800" dirty="0">
                <a:solidFill>
                  <a:prstClr val="black"/>
                </a:solidFill>
              </a:rPr>
              <a:t>-&gt; individueel aanpassing rooster naar mogelijkheden</a:t>
            </a:r>
          </a:p>
          <a:p>
            <a:pPr lvl="0"/>
            <a:r>
              <a:rPr lang="nl-NL" sz="2800" dirty="0">
                <a:solidFill>
                  <a:prstClr val="black"/>
                </a:solidFill>
              </a:rPr>
              <a:t>     voor ITC/RTC deelnemers (maatwerk)</a:t>
            </a:r>
          </a:p>
          <a:p>
            <a:pPr lvl="0"/>
            <a:r>
              <a:rPr lang="nl-NL" sz="2800" dirty="0">
                <a:solidFill>
                  <a:prstClr val="black"/>
                </a:solidFill>
              </a:rPr>
              <a:t>-&gt; keuze aan ouders/leerlingen</a:t>
            </a:r>
          </a:p>
          <a:p>
            <a:pPr lvl="0"/>
            <a:r>
              <a:rPr lang="nl-NL" sz="2800" dirty="0">
                <a:solidFill>
                  <a:prstClr val="black"/>
                </a:solidFill>
              </a:rPr>
              <a:t>-&gt; </a:t>
            </a:r>
            <a:r>
              <a:rPr lang="nl-NL" sz="2800" u="sng" dirty="0">
                <a:solidFill>
                  <a:prstClr val="black"/>
                </a:solidFill>
              </a:rPr>
              <a:t>geen</a:t>
            </a:r>
            <a:r>
              <a:rPr lang="nl-NL" sz="2800" dirty="0">
                <a:solidFill>
                  <a:prstClr val="black"/>
                </a:solidFill>
              </a:rPr>
              <a:t> SLS</a:t>
            </a:r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83" t="8604"/>
          <a:stretch>
            <a:fillRect/>
          </a:stretch>
        </p:blipFill>
        <p:spPr bwMode="auto">
          <a:xfrm>
            <a:off x="5265088" y="4170244"/>
            <a:ext cx="3183491" cy="20454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Afbeelding 1" descr="cid:image002.jpg@01D240D4.527B1C5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5484" y="485498"/>
            <a:ext cx="1538338" cy="799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Afbeelding 7" descr="C:\Users\bog.SEVENWOLDEN.003\AppData\Local\Microsoft\Windows\Temporary Internet Files\Content.Outlook\WH82NTEF\Logo_Sevenwolden_S-1.jpg">
            <a:extLst>
              <a:ext uri="{FF2B5EF4-FFF2-40B4-BE49-F238E27FC236}">
                <a16:creationId xmlns:a16="http://schemas.microsoft.com/office/drawing/2014/main" id="{40EEA66A-8456-46A4-BCF6-2B66DDF8735C}"/>
              </a:ext>
            </a:extLst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476671"/>
            <a:ext cx="1548106" cy="80803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497053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00"/>
    </mc:Choice>
    <mc:Fallback xmlns="">
      <p:transition spd="slow" advTm="5000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 descr="logo_topsport_talentschool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501436"/>
            <a:ext cx="1257300" cy="808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hthoek 4"/>
          <p:cNvSpPr/>
          <p:nvPr/>
        </p:nvSpPr>
        <p:spPr>
          <a:xfrm>
            <a:off x="611560" y="1916833"/>
            <a:ext cx="8064896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nl-NL" sz="2400" dirty="0">
                <a:solidFill>
                  <a:prstClr val="black"/>
                </a:solidFill>
              </a:rPr>
              <a:t>-&gt;  </a:t>
            </a:r>
            <a:r>
              <a:rPr lang="nl-NL" sz="2800" dirty="0" err="1">
                <a:solidFill>
                  <a:prstClr val="black"/>
                </a:solidFill>
              </a:rPr>
              <a:t>Keicollege</a:t>
            </a:r>
            <a:endParaRPr lang="nl-NL" sz="2800" dirty="0">
              <a:solidFill>
                <a:prstClr val="black"/>
              </a:solidFill>
            </a:endParaRPr>
          </a:p>
          <a:p>
            <a:pPr lvl="0"/>
            <a:r>
              <a:rPr lang="nl-NL" sz="2800" dirty="0">
                <a:solidFill>
                  <a:prstClr val="black"/>
                </a:solidFill>
              </a:rPr>
              <a:t>Mogelijkheden facilitering BK</a:t>
            </a:r>
          </a:p>
          <a:p>
            <a:pPr lvl="0"/>
            <a:r>
              <a:rPr lang="nl-NL" sz="2800" dirty="0">
                <a:solidFill>
                  <a:prstClr val="black"/>
                </a:solidFill>
              </a:rPr>
              <a:t>-&gt; OSG Sevenwolden/Gymnasium</a:t>
            </a:r>
          </a:p>
          <a:p>
            <a:pPr lvl="0"/>
            <a:r>
              <a:rPr lang="nl-NL" sz="2800" dirty="0">
                <a:solidFill>
                  <a:prstClr val="black"/>
                </a:solidFill>
              </a:rPr>
              <a:t>Mogelijkheden facilitering Gymnasium</a:t>
            </a:r>
          </a:p>
          <a:p>
            <a:pPr lvl="0"/>
            <a:endParaRPr lang="nl-NL" sz="2800" dirty="0">
              <a:solidFill>
                <a:prstClr val="black"/>
              </a:solidFill>
            </a:endParaRPr>
          </a:p>
          <a:p>
            <a:pPr lvl="0"/>
            <a:r>
              <a:rPr lang="nl-NL" sz="2800" dirty="0">
                <a:solidFill>
                  <a:prstClr val="black"/>
                </a:solidFill>
              </a:rPr>
              <a:t>-LOOT faciliteiten voor LOOT-leerlingen* (*onderwijsprogramma afhankelijk - </a:t>
            </a:r>
            <a:r>
              <a:rPr lang="nl-NL" sz="2800" dirty="0" err="1">
                <a:solidFill>
                  <a:prstClr val="black"/>
                </a:solidFill>
              </a:rPr>
              <a:t>Keicollege</a:t>
            </a:r>
            <a:r>
              <a:rPr lang="nl-NL" sz="2800" dirty="0">
                <a:solidFill>
                  <a:prstClr val="black"/>
                </a:solidFill>
              </a:rPr>
              <a:t>!)</a:t>
            </a:r>
          </a:p>
          <a:p>
            <a:pPr lvl="0"/>
            <a:r>
              <a:rPr lang="nl-NL" sz="2800" dirty="0">
                <a:solidFill>
                  <a:prstClr val="black"/>
                </a:solidFill>
              </a:rPr>
              <a:t>-individueel aanpassing rooster naar mogelijkheden</a:t>
            </a:r>
          </a:p>
          <a:p>
            <a:pPr lvl="0"/>
            <a:r>
              <a:rPr lang="nl-NL" sz="2800" dirty="0">
                <a:solidFill>
                  <a:prstClr val="black"/>
                </a:solidFill>
              </a:rPr>
              <a:t>     voor ITC/RTC deelnemers (maatwerk)</a:t>
            </a:r>
          </a:p>
          <a:p>
            <a:pPr lvl="0"/>
            <a:r>
              <a:rPr lang="nl-NL" sz="2800" dirty="0">
                <a:solidFill>
                  <a:prstClr val="black"/>
                </a:solidFill>
              </a:rPr>
              <a:t>-keuze aan ouders/leerlingen</a:t>
            </a:r>
          </a:p>
          <a:p>
            <a:pPr lvl="0"/>
            <a:r>
              <a:rPr lang="nl-NL" sz="2800" dirty="0">
                <a:solidFill>
                  <a:prstClr val="black"/>
                </a:solidFill>
              </a:rPr>
              <a:t>-</a:t>
            </a:r>
            <a:r>
              <a:rPr lang="nl-NL" sz="2800" u="sng" dirty="0">
                <a:solidFill>
                  <a:prstClr val="black"/>
                </a:solidFill>
              </a:rPr>
              <a:t>geen</a:t>
            </a:r>
            <a:r>
              <a:rPr lang="nl-NL" sz="2800" dirty="0">
                <a:solidFill>
                  <a:prstClr val="black"/>
                </a:solidFill>
              </a:rPr>
              <a:t> SLS</a:t>
            </a:r>
          </a:p>
        </p:txBody>
      </p:sp>
      <p:pic>
        <p:nvPicPr>
          <p:cNvPr id="6" name="Afbeelding 1" descr="cid:image002.jpg@01D240D4.527B1C5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5484" y="485498"/>
            <a:ext cx="1538338" cy="799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kstvak 3"/>
          <p:cNvSpPr txBox="1"/>
          <p:nvPr/>
        </p:nvSpPr>
        <p:spPr>
          <a:xfrm>
            <a:off x="2123728" y="509005"/>
            <a:ext cx="388843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nl-NL" b="1" dirty="0">
                <a:solidFill>
                  <a:prstClr val="black"/>
                </a:solidFill>
              </a:rPr>
              <a:t>VMBO Basis beroepsgerichte en</a:t>
            </a:r>
          </a:p>
          <a:p>
            <a:pPr lvl="0"/>
            <a:r>
              <a:rPr lang="nl-NL" b="1" dirty="0">
                <a:solidFill>
                  <a:prstClr val="black"/>
                </a:solidFill>
              </a:rPr>
              <a:t>VMBO Kader beroepsgerichte leerweg</a:t>
            </a:r>
          </a:p>
          <a:p>
            <a:r>
              <a:rPr lang="nl-NL" b="1" dirty="0">
                <a:solidFill>
                  <a:prstClr val="black"/>
                </a:solidFill>
              </a:rPr>
              <a:t>Gymnasium</a:t>
            </a:r>
          </a:p>
          <a:p>
            <a:pPr lvl="0"/>
            <a:endParaRPr lang="nl-NL" b="1" dirty="0">
              <a:solidFill>
                <a:prstClr val="black"/>
              </a:solidFill>
            </a:endParaRPr>
          </a:p>
        </p:txBody>
      </p:sp>
      <p:pic>
        <p:nvPicPr>
          <p:cNvPr id="7" name="Afbeelding 6" descr="C:\Users\bog.SEVENWOLDEN.003\AppData\Local\Microsoft\Windows\Temporary Internet Files\Content.Outlook\WH82NTEF\Logo_Sevenwolden_S-1.jpg">
            <a:extLst>
              <a:ext uri="{FF2B5EF4-FFF2-40B4-BE49-F238E27FC236}">
                <a16:creationId xmlns:a16="http://schemas.microsoft.com/office/drawing/2014/main" id="{5FDA9B0A-671E-4A28-A6D1-61302066FE46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609" y="531034"/>
            <a:ext cx="1548106" cy="80803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56121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00"/>
    </mc:Choice>
    <mc:Fallback xmlns="">
      <p:transition spd="slow" advTm="5000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 descr="logo_topsport_talentschool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6988" y="485498"/>
            <a:ext cx="1257300" cy="808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tel 4"/>
          <p:cNvSpPr>
            <a:spLocks noGrp="1"/>
          </p:cNvSpPr>
          <p:nvPr>
            <p:ph type="ctrTitle"/>
          </p:nvPr>
        </p:nvSpPr>
        <p:spPr>
          <a:xfrm>
            <a:off x="683568" y="1052736"/>
            <a:ext cx="7772400" cy="1152128"/>
          </a:xfrm>
        </p:spPr>
        <p:txBody>
          <a:bodyPr>
            <a:normAutofit/>
          </a:bodyPr>
          <a:lstStyle/>
          <a:p>
            <a:r>
              <a:rPr lang="nl-NL" dirty="0"/>
              <a:t>Kosten</a:t>
            </a:r>
          </a:p>
        </p:txBody>
      </p:sp>
      <p:sp>
        <p:nvSpPr>
          <p:cNvPr id="6" name="Ondertitel 5"/>
          <p:cNvSpPr>
            <a:spLocks noGrp="1"/>
          </p:cNvSpPr>
          <p:nvPr>
            <p:ph type="subTitle" idx="1"/>
          </p:nvPr>
        </p:nvSpPr>
        <p:spPr>
          <a:xfrm rot="10800000" flipV="1">
            <a:off x="1371600" y="2708920"/>
            <a:ext cx="6400800" cy="1728192"/>
          </a:xfrm>
        </p:spPr>
        <p:txBody>
          <a:bodyPr>
            <a:noAutofit/>
          </a:bodyPr>
          <a:lstStyle/>
          <a:p>
            <a:r>
              <a:rPr lang="nl-NL" sz="3600" b="1" dirty="0">
                <a:solidFill>
                  <a:schemeClr val="tx1"/>
                </a:solidFill>
              </a:rPr>
              <a:t>SLS</a:t>
            </a:r>
          </a:p>
          <a:p>
            <a:endParaRPr lang="nl-NL" sz="3600" b="1" dirty="0">
              <a:solidFill>
                <a:schemeClr val="tx1"/>
              </a:solidFill>
            </a:endParaRPr>
          </a:p>
          <a:p>
            <a:r>
              <a:rPr lang="nl-NL" sz="3600" b="1" dirty="0">
                <a:solidFill>
                  <a:schemeClr val="tx1"/>
                </a:solidFill>
              </a:rPr>
              <a:t>LOOT</a:t>
            </a:r>
          </a:p>
          <a:p>
            <a:endParaRPr lang="nl-NL" sz="3600" b="1" dirty="0">
              <a:solidFill>
                <a:schemeClr val="tx1"/>
              </a:solidFill>
            </a:endParaRPr>
          </a:p>
          <a:p>
            <a:r>
              <a:rPr lang="nl-NL" sz="3600" b="1" dirty="0">
                <a:solidFill>
                  <a:schemeClr val="tx1"/>
                </a:solidFill>
              </a:rPr>
              <a:t>ITC/RTC</a:t>
            </a:r>
          </a:p>
        </p:txBody>
      </p:sp>
      <p:pic>
        <p:nvPicPr>
          <p:cNvPr id="1026" name="Picture 2" descr="V:\TAN\PERS Berichten &amp; Foto's\Foto's 2015-2016\Mika Morien 201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573016"/>
            <a:ext cx="3310318" cy="22079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V:\TAN\PERS Berichten &amp; Foto's\Foto's 2015-2016\Roy Koffijberg 3 2015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9330" y="3573016"/>
            <a:ext cx="3389916" cy="22079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Afbeelding 1" descr="cid:image002.jpg@01D240D4.527B1C5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5484" y="485498"/>
            <a:ext cx="1538338" cy="799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Afbeelding 9" descr="C:\Users\bog.SEVENWOLDEN.003\AppData\Local\Microsoft\Windows\Temporary Internet Files\Content.Outlook\WH82NTEF\Logo_Sevenwolden_S-1.jpg">
            <a:extLst>
              <a:ext uri="{FF2B5EF4-FFF2-40B4-BE49-F238E27FC236}">
                <a16:creationId xmlns:a16="http://schemas.microsoft.com/office/drawing/2014/main" id="{D2B7EF81-D3DF-4DB8-98B4-84DE37A7F6E6}"/>
              </a:ext>
            </a:extLst>
          </p:cNvPr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476671"/>
            <a:ext cx="1548106" cy="80803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799737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00"/>
    </mc:Choice>
    <mc:Fallback xmlns="">
      <p:transition spd="slow" advTm="5000"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 descr="logo_topsport_talentschool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548680"/>
            <a:ext cx="1257300" cy="808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tel 4"/>
          <p:cNvSpPr>
            <a:spLocks noGrp="1"/>
          </p:cNvSpPr>
          <p:nvPr>
            <p:ph type="title"/>
          </p:nvPr>
        </p:nvSpPr>
        <p:spPr>
          <a:xfrm>
            <a:off x="1907704" y="274638"/>
            <a:ext cx="3672408" cy="1143000"/>
          </a:xfrm>
        </p:spPr>
        <p:txBody>
          <a:bodyPr>
            <a:normAutofit/>
          </a:bodyPr>
          <a:lstStyle/>
          <a:p>
            <a:r>
              <a:rPr lang="nl-NL" sz="4000" dirty="0"/>
              <a:t>Kosten</a:t>
            </a:r>
          </a:p>
        </p:txBody>
      </p:sp>
      <p:sp>
        <p:nvSpPr>
          <p:cNvPr id="6" name="Ondertitel 5"/>
          <p:cNvSpPr>
            <a:spLocks noGrp="1"/>
          </p:cNvSpPr>
          <p:nvPr>
            <p:ph sz="half" idx="1"/>
          </p:nvPr>
        </p:nvSpPr>
        <p:spPr/>
        <p:txBody>
          <a:bodyPr>
            <a:noAutofit/>
          </a:bodyPr>
          <a:lstStyle/>
          <a:p>
            <a:r>
              <a:rPr lang="nl-NL" dirty="0">
                <a:solidFill>
                  <a:schemeClr val="tx1"/>
                </a:solidFill>
              </a:rPr>
              <a:t>mavo/havo/vwo</a:t>
            </a:r>
          </a:p>
          <a:p>
            <a:pPr marL="0" indent="0">
              <a:buNone/>
            </a:pPr>
            <a:r>
              <a:rPr lang="nl-NL" dirty="0"/>
              <a:t>   </a:t>
            </a:r>
            <a:r>
              <a:rPr lang="nl-NL" dirty="0">
                <a:solidFill>
                  <a:schemeClr val="tx1"/>
                </a:solidFill>
              </a:rPr>
              <a:t> klas 4 en hoger:</a:t>
            </a:r>
          </a:p>
          <a:p>
            <a:pPr>
              <a:buFontTx/>
              <a:buChar char="-"/>
            </a:pPr>
            <a:r>
              <a:rPr lang="nl-NL" dirty="0"/>
              <a:t>LOOT en/of ITC/RTC</a:t>
            </a:r>
          </a:p>
          <a:p>
            <a:pPr marL="0" indent="0">
              <a:buNone/>
            </a:pPr>
            <a:r>
              <a:rPr lang="nl-NL" dirty="0">
                <a:solidFill>
                  <a:schemeClr val="tx1"/>
                </a:solidFill>
              </a:rPr>
              <a:t>	€ 150,-</a:t>
            </a:r>
          </a:p>
          <a:p>
            <a:pPr marL="0" indent="0">
              <a:buNone/>
            </a:pPr>
            <a:endParaRPr lang="nl-NL" dirty="0"/>
          </a:p>
          <a:p>
            <a:pPr>
              <a:buFontTx/>
              <a:buChar char="-"/>
            </a:pPr>
            <a:r>
              <a:rPr lang="nl-NL" dirty="0"/>
              <a:t>Sportvriendelijk</a:t>
            </a:r>
          </a:p>
          <a:p>
            <a:pPr marL="0" indent="0">
              <a:buNone/>
            </a:pPr>
            <a:r>
              <a:rPr lang="nl-NL" dirty="0">
                <a:solidFill>
                  <a:schemeClr val="tx1"/>
                </a:solidFill>
              </a:rPr>
              <a:t>	€ 75,-</a:t>
            </a:r>
          </a:p>
          <a:p>
            <a:pPr marL="0" indent="0">
              <a:buNone/>
            </a:pPr>
            <a:endParaRPr lang="nl-NL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nl-NL" dirty="0"/>
              <a:t>- Eigen bijdrage/sport</a:t>
            </a:r>
            <a:endParaRPr lang="nl-NL" dirty="0">
              <a:solidFill>
                <a:schemeClr val="tx1"/>
              </a:solidFill>
            </a:endParaRPr>
          </a:p>
        </p:txBody>
      </p:sp>
      <p:sp>
        <p:nvSpPr>
          <p:cNvPr id="7" name="Tijdelijke aanduiding voor inhoud 6"/>
          <p:cNvSpPr>
            <a:spLocks noGrp="1"/>
          </p:cNvSpPr>
          <p:nvPr>
            <p:ph sz="half" idx="2"/>
          </p:nvPr>
        </p:nvSpPr>
        <p:spPr/>
        <p:txBody>
          <a:bodyPr>
            <a:noAutofit/>
          </a:bodyPr>
          <a:lstStyle/>
          <a:p>
            <a:r>
              <a:rPr lang="nl-NL" dirty="0"/>
              <a:t>mavo/havo/vwo</a:t>
            </a:r>
          </a:p>
          <a:p>
            <a:pPr marL="0" indent="0">
              <a:buNone/>
            </a:pPr>
            <a:r>
              <a:rPr lang="nl-NL" dirty="0"/>
              <a:t>    klas 1, 2, 3:</a:t>
            </a:r>
          </a:p>
          <a:p>
            <a:pPr>
              <a:buFontTx/>
              <a:buChar char="-"/>
            </a:pPr>
            <a:r>
              <a:rPr lang="nl-NL" dirty="0"/>
              <a:t>met/zonder LOOT</a:t>
            </a:r>
          </a:p>
          <a:p>
            <a:pPr marL="0" indent="0">
              <a:buNone/>
            </a:pPr>
            <a:r>
              <a:rPr lang="nl-NL" dirty="0"/>
              <a:t>     geplaatst in SLS</a:t>
            </a:r>
          </a:p>
          <a:p>
            <a:pPr marL="0" indent="0">
              <a:buNone/>
            </a:pPr>
            <a:r>
              <a:rPr lang="nl-NL" dirty="0"/>
              <a:t>     en/of ITC/RTC </a:t>
            </a:r>
          </a:p>
          <a:p>
            <a:pPr marL="0" indent="0">
              <a:buNone/>
            </a:pPr>
            <a:r>
              <a:rPr lang="nl-NL" dirty="0"/>
              <a:t>	€ 150,-</a:t>
            </a:r>
          </a:p>
          <a:p>
            <a:pPr>
              <a:buFontTx/>
              <a:buChar char="-"/>
            </a:pPr>
            <a:r>
              <a:rPr lang="nl-NL" dirty="0"/>
              <a:t>Sportvriendelijk</a:t>
            </a:r>
          </a:p>
          <a:p>
            <a:pPr marL="0" indent="0">
              <a:buNone/>
            </a:pPr>
            <a:r>
              <a:rPr lang="nl-NL" dirty="0"/>
              <a:t>	 €75,-</a:t>
            </a:r>
          </a:p>
          <a:p>
            <a:pPr marL="0" indent="0">
              <a:buNone/>
            </a:pPr>
            <a:r>
              <a:rPr lang="nl-NL" dirty="0"/>
              <a:t>- Eigen bijdrage/sport</a:t>
            </a:r>
          </a:p>
        </p:txBody>
      </p:sp>
      <p:pic>
        <p:nvPicPr>
          <p:cNvPr id="8" name="Afbeelding 1" descr="cid:image002.jpg@01D240D4.527B1C5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304" y="481085"/>
            <a:ext cx="1368152" cy="799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Afbeelding 8" descr="C:\Users\bog.SEVENWOLDEN.003\AppData\Local\Microsoft\Windows\Temporary Internet Files\Content.Outlook\WH82NTEF\Logo_Sevenwolden_S-1.jpg">
            <a:extLst>
              <a:ext uri="{FF2B5EF4-FFF2-40B4-BE49-F238E27FC236}">
                <a16:creationId xmlns:a16="http://schemas.microsoft.com/office/drawing/2014/main" id="{7ADFAEE1-A9BD-48D7-9D7B-5058C9940996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476671"/>
            <a:ext cx="1548106" cy="80803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328017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00"/>
    </mc:Choice>
    <mc:Fallback xmlns="">
      <p:transition spd="slow" advTm="5000"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907704" y="764704"/>
            <a:ext cx="3960440" cy="1080120"/>
          </a:xfrm>
        </p:spPr>
        <p:txBody>
          <a:bodyPr>
            <a:normAutofit/>
          </a:bodyPr>
          <a:lstStyle/>
          <a:p>
            <a:r>
              <a:rPr lang="nl-NL" sz="4000" dirty="0"/>
              <a:t>Informatie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251520" y="1628800"/>
            <a:ext cx="4464496" cy="3816425"/>
          </a:xfrm>
        </p:spPr>
        <p:txBody>
          <a:bodyPr>
            <a:normAutofit fontScale="70000" lnSpcReduction="20000"/>
          </a:bodyPr>
          <a:lstStyle/>
          <a:p>
            <a:endParaRPr lang="nl-NL" dirty="0"/>
          </a:p>
          <a:p>
            <a:r>
              <a:rPr lang="nl-NL" sz="5100" b="1" dirty="0"/>
              <a:t>Doe-middagen SLS</a:t>
            </a:r>
          </a:p>
          <a:p>
            <a:pPr marL="0" indent="0">
              <a:buNone/>
            </a:pPr>
            <a:r>
              <a:rPr lang="nl-NL" b="1" dirty="0"/>
              <a:t>29 jan., 4 febr., 6 febr. en 10  febr. </a:t>
            </a:r>
          </a:p>
          <a:p>
            <a:pPr marL="0" indent="0">
              <a:buNone/>
            </a:pPr>
            <a:r>
              <a:rPr lang="nl-NL" b="1" dirty="0"/>
              <a:t>14:30-16:00 uur</a:t>
            </a:r>
          </a:p>
          <a:p>
            <a:pPr marL="0" indent="0">
              <a:buNone/>
            </a:pPr>
            <a:r>
              <a:rPr lang="nl-NL" dirty="0"/>
              <a:t>Zie info SLS op site.</a:t>
            </a:r>
          </a:p>
          <a:p>
            <a:r>
              <a:rPr lang="nl-NL" sz="5100" b="1" dirty="0"/>
              <a:t>Toelatingstest SLS</a:t>
            </a:r>
          </a:p>
          <a:p>
            <a:pPr marL="0" indent="0">
              <a:buNone/>
            </a:pPr>
            <a:r>
              <a:rPr lang="nl-NL" dirty="0"/>
              <a:t>Zie info SLS op site</a:t>
            </a:r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r>
              <a:rPr lang="nl-NL" sz="5100" dirty="0">
                <a:hlinkClick r:id="rId2"/>
              </a:rPr>
              <a:t>www.sevenwolden.nl</a:t>
            </a:r>
            <a:endParaRPr lang="nl-NL" sz="5100" dirty="0"/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endParaRPr lang="nl-NL" dirty="0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860032" y="2100524"/>
            <a:ext cx="3826768" cy="3344702"/>
          </a:xfrm>
        </p:spPr>
        <p:txBody>
          <a:bodyPr>
            <a:normAutofit fontScale="70000" lnSpcReduction="20000"/>
          </a:bodyPr>
          <a:lstStyle/>
          <a:p>
            <a:r>
              <a:rPr lang="nl-NL" sz="5100" b="1" dirty="0"/>
              <a:t>OPEN HUIS</a:t>
            </a:r>
          </a:p>
          <a:p>
            <a:pPr marL="0" indent="0">
              <a:buNone/>
            </a:pPr>
            <a:r>
              <a:rPr lang="nl-NL" dirty="0"/>
              <a:t>       </a:t>
            </a:r>
            <a:r>
              <a:rPr lang="nl-NL" sz="4400" b="1" dirty="0"/>
              <a:t>woensdag </a:t>
            </a:r>
          </a:p>
          <a:p>
            <a:pPr marL="0" indent="0">
              <a:buNone/>
            </a:pPr>
            <a:r>
              <a:rPr lang="nl-NL" sz="4400" b="1" dirty="0"/>
              <a:t>    15 januari</a:t>
            </a:r>
          </a:p>
          <a:p>
            <a:pPr marL="0" indent="0">
              <a:buNone/>
            </a:pPr>
            <a:r>
              <a:rPr lang="nl-NL" b="1" dirty="0"/>
              <a:t>       15.30 tot 20.30 uur.</a:t>
            </a:r>
          </a:p>
        </p:txBody>
      </p:sp>
      <p:pic>
        <p:nvPicPr>
          <p:cNvPr id="6" name="Picture 3" descr="logo_topsport_talentschool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6944" y="509005"/>
            <a:ext cx="1257300" cy="808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 descr="V:\TAN\PERS Berichten &amp; Foto's\Foto Gallerie\Lisa Top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1324" y="3897052"/>
            <a:ext cx="1880922" cy="28213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Afbeelding 1" descr="cid:image002.jpg@01D240D4.527B1C5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517831"/>
            <a:ext cx="1521350" cy="7903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Afbeelding 9" descr="C:\Users\bog.SEVENWOLDEN.003\AppData\Local\Microsoft\Windows\Temporary Internet Files\Content.Outlook\WH82NTEF\Logo_Sevenwolden_S-1.jpg">
            <a:extLst>
              <a:ext uri="{FF2B5EF4-FFF2-40B4-BE49-F238E27FC236}">
                <a16:creationId xmlns:a16="http://schemas.microsoft.com/office/drawing/2014/main" id="{456F97BD-185D-465B-B7E4-D935D68AF58B}"/>
              </a:ext>
            </a:extLst>
          </p:cNvPr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476671"/>
            <a:ext cx="1548106" cy="80803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97887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00"/>
    </mc:Choice>
    <mc:Fallback xmlns="">
      <p:transition spd="slow" advTm="5000"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logo_topsport_talentschool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476672"/>
            <a:ext cx="1257300" cy="808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itel 5"/>
          <p:cNvSpPr>
            <a:spLocks noGrp="1"/>
          </p:cNvSpPr>
          <p:nvPr>
            <p:ph type="ctrTitle"/>
          </p:nvPr>
        </p:nvSpPr>
        <p:spPr>
          <a:xfrm>
            <a:off x="683568" y="1052736"/>
            <a:ext cx="7772400" cy="1018949"/>
          </a:xfrm>
        </p:spPr>
        <p:txBody>
          <a:bodyPr>
            <a:normAutofit fontScale="90000"/>
          </a:bodyPr>
          <a:lstStyle/>
          <a:p>
            <a:pPr algn="l"/>
            <a:br>
              <a:rPr lang="nl-NL" dirty="0"/>
            </a:br>
            <a:br>
              <a:rPr lang="nl-NL" dirty="0"/>
            </a:br>
            <a:br>
              <a:rPr lang="nl-NL" dirty="0"/>
            </a:br>
            <a:r>
              <a:rPr lang="nl-NL" dirty="0"/>
              <a:t>		    Vragen?</a:t>
            </a:r>
            <a:br>
              <a:rPr lang="nl-NL" dirty="0"/>
            </a:br>
            <a:br>
              <a:rPr lang="nl-NL" dirty="0"/>
            </a:br>
            <a:r>
              <a:rPr lang="nl-NL" dirty="0"/>
              <a:t>		Website:</a:t>
            </a:r>
            <a:br>
              <a:rPr lang="nl-NL" dirty="0"/>
            </a:br>
            <a:r>
              <a:rPr lang="nl-NL" dirty="0"/>
              <a:t> 	www.sevenwolden.nl</a:t>
            </a:r>
            <a:br>
              <a:rPr lang="nl-NL" dirty="0"/>
            </a:br>
            <a:r>
              <a:rPr lang="nl-NL" dirty="0"/>
              <a:t>-&gt;Topsport Talentschool -&gt;lees meer</a:t>
            </a:r>
            <a:br>
              <a:rPr lang="nl-NL" dirty="0"/>
            </a:br>
            <a:br>
              <a:rPr lang="nl-NL" dirty="0"/>
            </a:br>
            <a:r>
              <a:rPr lang="nl-NL" sz="3100" dirty="0"/>
              <a:t>Presentatie toegestuurd?-&gt; email adres</a:t>
            </a:r>
          </a:p>
        </p:txBody>
      </p:sp>
      <p:pic>
        <p:nvPicPr>
          <p:cNvPr id="3075" name="Picture 3" descr="V:\TAN\PERS Berichten &amp; Foto's\Foto's 2015-2016\Rick Jacobs 201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7040" y="3861048"/>
            <a:ext cx="1896888" cy="22641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Afbeelding 1" descr="cid:image002.jpg@01D240D4.527B1C5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336" y="453165"/>
            <a:ext cx="1332082" cy="799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Afbeelding 6" descr="C:\Users\bog.SEVENWOLDEN.003\AppData\Local\Microsoft\Windows\Temporary Internet Files\Content.Outlook\WH82NTEF\Logo_Sevenwolden_S-1.jpg">
            <a:extLst>
              <a:ext uri="{FF2B5EF4-FFF2-40B4-BE49-F238E27FC236}">
                <a16:creationId xmlns:a16="http://schemas.microsoft.com/office/drawing/2014/main" id="{76C32CC1-AB3C-48E2-B60D-AC7A1F01F90D}"/>
              </a:ext>
            </a:extLst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404664"/>
            <a:ext cx="1548106" cy="80803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442854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00"/>
    </mc:Choice>
    <mc:Fallback xmlns="">
      <p:transition spd="slow" advTm="5000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nl-NL" sz="5400" dirty="0"/>
              <a:t>Topsport Talentschool 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nl-NL" sz="5700" b="1" dirty="0">
                <a:solidFill>
                  <a:schemeClr val="tx1"/>
                </a:solidFill>
              </a:rPr>
              <a:t>OSG Sevenwolden</a:t>
            </a:r>
          </a:p>
          <a:p>
            <a:endParaRPr lang="nl-NL" sz="4400" b="1" dirty="0">
              <a:solidFill>
                <a:schemeClr val="tx1"/>
              </a:solidFill>
            </a:endParaRPr>
          </a:p>
          <a:p>
            <a:r>
              <a:rPr lang="nl-NL" sz="4400" b="1" dirty="0">
                <a:solidFill>
                  <a:schemeClr val="tx1"/>
                </a:solidFill>
              </a:rPr>
              <a:t>Optimale combinatie sport-onderwijs</a:t>
            </a:r>
          </a:p>
        </p:txBody>
      </p:sp>
      <p:pic>
        <p:nvPicPr>
          <p:cNvPr id="5" name="Picture 3" descr="logo_topsport_talentschool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697516"/>
            <a:ext cx="1368152" cy="808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Afbeelding 1" descr="cid:image002.jpg@01D240D4.527B1C5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7812" y="692696"/>
            <a:ext cx="1624628" cy="799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Afbeelding 6" descr="C:\Users\bog.SEVENWOLDEN.003\AppData\Local\Microsoft\Windows\Temporary Internet Files\Content.Outlook\WH82NTEF\Logo_Sevenwolden_S-1.jpg">
            <a:extLst>
              <a:ext uri="{FF2B5EF4-FFF2-40B4-BE49-F238E27FC236}">
                <a16:creationId xmlns:a16="http://schemas.microsoft.com/office/drawing/2014/main" id="{D77C27A4-BF65-42C6-BF32-AF992721A24C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683871"/>
            <a:ext cx="1548106" cy="80803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311733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00"/>
    </mc:Choice>
    <mc:Fallback xmlns="">
      <p:transition spd="slow" advTm="5000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l-NL" dirty="0"/>
              <a:t>			</a:t>
            </a:r>
          </a:p>
          <a:p>
            <a:pPr marL="3657600" lvl="8" indent="0">
              <a:buNone/>
            </a:pPr>
            <a:endParaRPr lang="nl-NL" dirty="0"/>
          </a:p>
          <a:p>
            <a:pPr marL="3657600" lvl="8" indent="0">
              <a:buNone/>
            </a:pPr>
            <a:endParaRPr lang="nl-NL" dirty="0"/>
          </a:p>
          <a:p>
            <a:pPr marL="3657600" lvl="8" indent="0">
              <a:buNone/>
            </a:pPr>
            <a:endParaRPr lang="nl-NL" dirty="0"/>
          </a:p>
          <a:p>
            <a:r>
              <a:rPr lang="nl-NL" dirty="0"/>
              <a:t>Schooljaar 2020-2021</a:t>
            </a:r>
          </a:p>
          <a:p>
            <a:pPr marL="0" indent="0">
              <a:buNone/>
            </a:pPr>
            <a:endParaRPr lang="nl-NL" dirty="0"/>
          </a:p>
        </p:txBody>
      </p:sp>
      <p:pic>
        <p:nvPicPr>
          <p:cNvPr id="5" name="Picture 3" descr="logo_topsport_talentschool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0" y="620688"/>
            <a:ext cx="1512169" cy="9191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8" t="9328" b="42076"/>
          <a:stretch>
            <a:fillRect/>
          </a:stretch>
        </p:blipFill>
        <p:spPr bwMode="auto">
          <a:xfrm>
            <a:off x="5724128" y="1705231"/>
            <a:ext cx="2736304" cy="19364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0" t="3285" r="603" b="12991"/>
          <a:stretch>
            <a:fillRect/>
          </a:stretch>
        </p:blipFill>
        <p:spPr bwMode="auto">
          <a:xfrm>
            <a:off x="5724127" y="4271275"/>
            <a:ext cx="2736305" cy="17401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Afbeelding 1" descr="cid:image002.jpg@01D240D4.527B1C5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304" y="620688"/>
            <a:ext cx="1624628" cy="799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Afbeelding 7" descr="C:\Users\bog.SEVENWOLDEN.003\AppData\Local\Microsoft\Windows\Temporary Internet Files\Content.Outlook\WH82NTEF\Logo_Sevenwolden_S-1.jpg">
            <a:extLst>
              <a:ext uri="{FF2B5EF4-FFF2-40B4-BE49-F238E27FC236}">
                <a16:creationId xmlns:a16="http://schemas.microsoft.com/office/drawing/2014/main" id="{B8C9BE1A-A50A-4921-A4D8-298324485595}"/>
              </a:ext>
            </a:extLst>
          </p:cNvPr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676239"/>
            <a:ext cx="1548106" cy="80803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756607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00"/>
    </mc:Choice>
    <mc:Fallback xmlns="">
      <p:transition spd="slow" advTm="5000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 descr="logo_topsport_talentschool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528887"/>
            <a:ext cx="1257300" cy="808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kstvak 9"/>
          <p:cNvSpPr txBox="1"/>
          <p:nvPr/>
        </p:nvSpPr>
        <p:spPr>
          <a:xfrm>
            <a:off x="2127623" y="528887"/>
            <a:ext cx="3829247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4400" dirty="0"/>
              <a:t>   </a:t>
            </a:r>
            <a:r>
              <a:rPr lang="nl-NL" sz="4000" dirty="0"/>
              <a:t>Organisatie</a:t>
            </a:r>
          </a:p>
          <a:p>
            <a:r>
              <a:rPr lang="nl-NL" dirty="0"/>
              <a:t>    (</a:t>
            </a:r>
            <a:r>
              <a:rPr lang="nl-NL" dirty="0" err="1"/>
              <a:t>SportLifeStyle</a:t>
            </a:r>
            <a:r>
              <a:rPr lang="nl-NL" dirty="0"/>
              <a:t> / Regulier LOOT)</a:t>
            </a:r>
          </a:p>
        </p:txBody>
      </p:sp>
      <p:sp>
        <p:nvSpPr>
          <p:cNvPr id="11" name="Tekstvak 10"/>
          <p:cNvSpPr txBox="1"/>
          <p:nvPr/>
        </p:nvSpPr>
        <p:spPr>
          <a:xfrm>
            <a:off x="1223628" y="1988840"/>
            <a:ext cx="3904915" cy="36933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nl-NL" sz="2400" dirty="0"/>
              <a:t>Centraal LOOT-coördinator</a:t>
            </a:r>
          </a:p>
          <a:p>
            <a:pPr marL="285750" indent="-285750">
              <a:buFontTx/>
              <a:buChar char="-"/>
            </a:pPr>
            <a:endParaRPr lang="nl-NL" sz="2400" dirty="0"/>
          </a:p>
          <a:p>
            <a:pPr marL="285750" indent="-285750">
              <a:buFontTx/>
              <a:buChar char="-"/>
            </a:pPr>
            <a:r>
              <a:rPr lang="nl-NL" sz="2400" dirty="0"/>
              <a:t>LOOT-begeleiders/locatie</a:t>
            </a:r>
          </a:p>
          <a:p>
            <a:pPr marL="285750" indent="-285750">
              <a:buFontTx/>
              <a:buChar char="-"/>
            </a:pPr>
            <a:endParaRPr lang="nl-NL" sz="2400" dirty="0"/>
          </a:p>
          <a:p>
            <a:pPr marL="285750" indent="-285750">
              <a:buFontTx/>
              <a:buChar char="-"/>
            </a:pPr>
            <a:r>
              <a:rPr lang="nl-NL" sz="2400" dirty="0"/>
              <a:t>Mentor</a:t>
            </a:r>
          </a:p>
          <a:p>
            <a:pPr marL="285750" indent="-285750">
              <a:buFontTx/>
              <a:buChar char="-"/>
            </a:pPr>
            <a:endParaRPr lang="nl-NL" sz="2400" dirty="0"/>
          </a:p>
          <a:p>
            <a:pPr marL="285750" indent="-285750">
              <a:buFontTx/>
              <a:buChar char="-"/>
            </a:pPr>
            <a:r>
              <a:rPr lang="nl-NL" sz="2400" dirty="0"/>
              <a:t>Zorgcoördinatie</a:t>
            </a:r>
          </a:p>
          <a:p>
            <a:pPr marL="285750" indent="-285750">
              <a:buFontTx/>
              <a:buChar char="-"/>
            </a:pPr>
            <a:endParaRPr lang="nl-NL" sz="2400" dirty="0"/>
          </a:p>
          <a:p>
            <a:pPr marL="285750" indent="-285750">
              <a:buFontTx/>
              <a:buChar char="-"/>
            </a:pPr>
            <a:r>
              <a:rPr lang="nl-NL" sz="2400" dirty="0"/>
              <a:t>Sportbegeleiding (mogelijk)</a:t>
            </a:r>
          </a:p>
          <a:p>
            <a:endParaRPr lang="nl-NL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5503980"/>
            <a:ext cx="1516063" cy="998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5515886"/>
            <a:ext cx="1477963" cy="974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5517232"/>
            <a:ext cx="1439863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Afbeelding 1" descr="cid:image002.jpg@01D240D4.527B1C5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2" y="529477"/>
            <a:ext cx="1624628" cy="799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Afbeelding 12" descr="C:\Users\bog.SEVENWOLDEN.003\AppData\Local\Microsoft\Windows\Temporary Internet Files\Content.Outlook\WH82NTEF\Logo_Sevenwolden_S-1.jpg">
            <a:extLst>
              <a:ext uri="{FF2B5EF4-FFF2-40B4-BE49-F238E27FC236}">
                <a16:creationId xmlns:a16="http://schemas.microsoft.com/office/drawing/2014/main" id="{3B1842A6-6900-4E23-9047-4B699E31BBE2}"/>
              </a:ext>
            </a:extLst>
          </p:cNvPr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224" y="520652"/>
            <a:ext cx="1548106" cy="80803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512867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00"/>
    </mc:Choice>
    <mc:Fallback xmlns="">
      <p:transition spd="slow" advTm="5000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1"/>
          <p:cNvSpPr>
            <a:spLocks noGrp="1" noChangeArrowheads="1"/>
          </p:cNvSpPr>
          <p:nvPr>
            <p:ph type="title"/>
          </p:nvPr>
        </p:nvSpPr>
        <p:spPr>
          <a:xfrm>
            <a:off x="2483768" y="509006"/>
            <a:ext cx="3528392" cy="743372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nl-NL" dirty="0" err="1"/>
              <a:t>Mogelijkheden</a:t>
            </a:r>
            <a:r>
              <a:rPr lang="en-US" altLang="nl-NL" dirty="0"/>
              <a:t> </a:t>
            </a:r>
          </a:p>
        </p:txBody>
      </p:sp>
      <p:sp>
        <p:nvSpPr>
          <p:cNvPr id="25603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50030" y="1484784"/>
            <a:ext cx="5834138" cy="504056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altLang="nl-NL" sz="2400" dirty="0"/>
          </a:p>
          <a:p>
            <a:pPr marL="0" indent="0"/>
            <a:r>
              <a:rPr lang="en-US" altLang="nl-NL" sz="2400" dirty="0"/>
              <a:t> </a:t>
            </a:r>
            <a:r>
              <a:rPr lang="en-US" altLang="nl-NL" sz="2400" dirty="0" err="1"/>
              <a:t>SportLifeStyle</a:t>
            </a:r>
            <a:r>
              <a:rPr lang="en-US" altLang="nl-NL" sz="2400" dirty="0"/>
              <a:t> </a:t>
            </a:r>
            <a:r>
              <a:rPr lang="en-US" altLang="nl-NL" sz="2400" dirty="0" err="1"/>
              <a:t>klassen</a:t>
            </a:r>
            <a:endParaRPr lang="en-US" altLang="nl-NL" sz="2400" dirty="0"/>
          </a:p>
          <a:p>
            <a:pPr marL="0" indent="0">
              <a:buNone/>
            </a:pPr>
            <a:r>
              <a:rPr lang="en-US" altLang="nl-NL" sz="2400" dirty="0"/>
              <a:t>        -&gt; SLS </a:t>
            </a:r>
            <a:r>
              <a:rPr lang="en-US" altLang="nl-NL" sz="2400" dirty="0" err="1"/>
              <a:t>mavo</a:t>
            </a:r>
            <a:r>
              <a:rPr lang="en-US" altLang="nl-NL" sz="2400" dirty="0"/>
              <a:t>/</a:t>
            </a:r>
            <a:r>
              <a:rPr lang="en-US" altLang="nl-NL" sz="2400" dirty="0" err="1"/>
              <a:t>havo</a:t>
            </a:r>
            <a:r>
              <a:rPr lang="en-US" altLang="nl-NL" sz="2400" dirty="0"/>
              <a:t>/</a:t>
            </a:r>
            <a:r>
              <a:rPr lang="en-US" altLang="nl-NL" sz="2400" dirty="0" err="1"/>
              <a:t>vwo</a:t>
            </a:r>
            <a:r>
              <a:rPr lang="en-US" altLang="nl-NL" sz="2400" dirty="0"/>
              <a:t> (</a:t>
            </a:r>
            <a:r>
              <a:rPr lang="en-US" altLang="nl-NL" sz="2400" dirty="0" err="1"/>
              <a:t>atheneum</a:t>
            </a:r>
            <a:r>
              <a:rPr lang="en-US" altLang="nl-NL" sz="2400" dirty="0"/>
              <a:t>) 1,2,3</a:t>
            </a:r>
          </a:p>
          <a:p>
            <a:pPr marL="0" indent="0">
              <a:buNone/>
            </a:pPr>
            <a:r>
              <a:rPr lang="en-US" altLang="nl-NL" sz="2400" dirty="0"/>
              <a:t>	</a:t>
            </a:r>
          </a:p>
          <a:p>
            <a:pPr marL="0" indent="0"/>
            <a:r>
              <a:rPr lang="en-US" altLang="nl-NL" sz="2400" dirty="0"/>
              <a:t> </a:t>
            </a:r>
            <a:r>
              <a:rPr lang="en-US" altLang="nl-NL" sz="2400" dirty="0" err="1"/>
              <a:t>TAlentencollege</a:t>
            </a:r>
            <a:r>
              <a:rPr lang="en-US" altLang="nl-NL" sz="2400" dirty="0"/>
              <a:t> Noord (=TAN)</a:t>
            </a:r>
          </a:p>
          <a:p>
            <a:pPr marL="0" indent="0">
              <a:buNone/>
            </a:pPr>
            <a:r>
              <a:rPr lang="en-US" altLang="nl-NL" sz="2400" dirty="0"/>
              <a:t>        -&gt;Sport </a:t>
            </a:r>
            <a:r>
              <a:rPr lang="en-US" altLang="nl-NL" sz="2400" dirty="0" err="1"/>
              <a:t>leidend</a:t>
            </a:r>
            <a:endParaRPr lang="en-US" altLang="nl-NL" sz="2400" dirty="0"/>
          </a:p>
          <a:p>
            <a:pPr marL="0" indent="0">
              <a:buNone/>
            </a:pPr>
            <a:endParaRPr lang="en-US" altLang="nl-NL" sz="2400" dirty="0"/>
          </a:p>
          <a:p>
            <a:pPr marL="0" indent="0"/>
            <a:r>
              <a:rPr lang="en-US" altLang="nl-NL" sz="2400" dirty="0"/>
              <a:t> LOOT </a:t>
            </a:r>
            <a:r>
              <a:rPr lang="en-US" altLang="nl-NL" sz="2400" dirty="0" err="1"/>
              <a:t>regulier</a:t>
            </a:r>
            <a:endParaRPr lang="en-US" altLang="nl-NL" sz="2400" dirty="0"/>
          </a:p>
          <a:p>
            <a:pPr marL="0" indent="0">
              <a:buNone/>
            </a:pPr>
            <a:r>
              <a:rPr lang="en-US" altLang="nl-NL" sz="2400" dirty="0"/>
              <a:t>        -&gt;</a:t>
            </a:r>
            <a:r>
              <a:rPr lang="en-US" altLang="nl-NL" sz="2400" dirty="0" err="1"/>
              <a:t>Onderwijs</a:t>
            </a:r>
            <a:r>
              <a:rPr lang="en-US" altLang="nl-NL" sz="2400" dirty="0"/>
              <a:t> </a:t>
            </a:r>
            <a:r>
              <a:rPr lang="en-US" altLang="nl-NL" sz="2400" dirty="0" err="1"/>
              <a:t>leidend</a:t>
            </a:r>
            <a:endParaRPr lang="en-US" altLang="nl-NL" sz="2400" dirty="0"/>
          </a:p>
          <a:p>
            <a:pPr marL="0" indent="0">
              <a:buNone/>
            </a:pPr>
            <a:endParaRPr lang="en-US" altLang="nl-NL" sz="2400" dirty="0"/>
          </a:p>
          <a:p>
            <a:pPr marL="0" indent="0"/>
            <a:r>
              <a:rPr lang="en-US" altLang="nl-NL" sz="2400" dirty="0"/>
              <a:t> </a:t>
            </a:r>
            <a:r>
              <a:rPr lang="en-US" altLang="nl-NL" sz="2400" dirty="0" err="1"/>
              <a:t>Sportvriendelijk</a:t>
            </a:r>
            <a:r>
              <a:rPr lang="en-US" altLang="nl-NL" sz="2400" dirty="0"/>
              <a:t> </a:t>
            </a:r>
            <a:r>
              <a:rPr lang="en-US" altLang="nl-NL" sz="2400" dirty="0" err="1"/>
              <a:t>beleid</a:t>
            </a:r>
            <a:endParaRPr lang="en-US" altLang="nl-NL" sz="2400" dirty="0"/>
          </a:p>
          <a:p>
            <a:pPr marL="0" indent="0">
              <a:buNone/>
            </a:pPr>
            <a:endParaRPr lang="en-US" altLang="nl-NL" sz="2400" dirty="0"/>
          </a:p>
          <a:p>
            <a:pPr marL="0" indent="0">
              <a:buNone/>
            </a:pPr>
            <a:endParaRPr lang="en-US" altLang="nl-NL" sz="2400" dirty="0"/>
          </a:p>
        </p:txBody>
      </p:sp>
      <p:pic>
        <p:nvPicPr>
          <p:cNvPr id="7" name="Picture 3" descr="logo_topsport_talentschool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485498"/>
            <a:ext cx="1257300" cy="808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45" r="5411"/>
          <a:stretch>
            <a:fillRect/>
          </a:stretch>
        </p:blipFill>
        <p:spPr bwMode="auto">
          <a:xfrm>
            <a:off x="5484078" y="3984150"/>
            <a:ext cx="3179330" cy="20218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Afbeelding 1" descr="cid:image002.jpg@01D240D4.527B1C5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9372" y="476672"/>
            <a:ext cx="1624628" cy="799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Afbeelding 8" descr="C:\Users\bog.SEVENWOLDEN.003\AppData\Local\Microsoft\Windows\Temporary Internet Files\Content.Outlook\WH82NTEF\Logo_Sevenwolden_S-1.jpg">
            <a:extLst>
              <a:ext uri="{FF2B5EF4-FFF2-40B4-BE49-F238E27FC236}">
                <a16:creationId xmlns:a16="http://schemas.microsoft.com/office/drawing/2014/main" id="{A1DCDB4C-3A84-44B2-9E6D-D606DDC3D260}"/>
              </a:ext>
            </a:extLst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504172"/>
            <a:ext cx="1548106" cy="80803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276866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00"/>
    </mc:Choice>
    <mc:Fallback xmlns="">
      <p:transition spd="slow" advTm="5000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 descr="logo_topsport_talentschool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377839"/>
            <a:ext cx="1257300" cy="808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kstvak 3"/>
          <p:cNvSpPr txBox="1"/>
          <p:nvPr/>
        </p:nvSpPr>
        <p:spPr>
          <a:xfrm>
            <a:off x="2267743" y="538079"/>
            <a:ext cx="3816425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200" dirty="0">
                <a:latin typeface="+mj-lt"/>
              </a:rPr>
              <a:t>    </a:t>
            </a:r>
            <a:r>
              <a:rPr lang="nl-NL" sz="4000" dirty="0">
                <a:latin typeface="+mj-lt"/>
              </a:rPr>
              <a:t>Talentcentra</a:t>
            </a:r>
          </a:p>
          <a:p>
            <a:pPr lvl="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US" altLang="nl-NL" sz="2000" dirty="0">
                <a:solidFill>
                  <a:prstClr val="black"/>
                </a:solidFill>
              </a:rPr>
              <a:t> </a:t>
            </a:r>
            <a:r>
              <a:rPr lang="en-US" altLang="nl-NL" sz="2000" b="1" dirty="0" err="1">
                <a:solidFill>
                  <a:prstClr val="black"/>
                </a:solidFill>
              </a:rPr>
              <a:t>Instroom</a:t>
            </a:r>
            <a:r>
              <a:rPr lang="en-US" altLang="nl-NL" sz="2000" b="1" dirty="0">
                <a:solidFill>
                  <a:prstClr val="black"/>
                </a:solidFill>
              </a:rPr>
              <a:t> </a:t>
            </a:r>
            <a:r>
              <a:rPr lang="en-US" altLang="nl-NL" sz="2000" b="1" dirty="0" err="1">
                <a:solidFill>
                  <a:prstClr val="black"/>
                </a:solidFill>
              </a:rPr>
              <a:t>Talentcentra</a:t>
            </a:r>
            <a:r>
              <a:rPr lang="en-US" altLang="nl-NL" sz="2000" b="1" dirty="0">
                <a:solidFill>
                  <a:prstClr val="black"/>
                </a:solidFill>
              </a:rPr>
              <a:t> (=ITC)</a:t>
            </a:r>
          </a:p>
          <a:p>
            <a:pPr lvl="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US" altLang="nl-NL" sz="2000" b="1" dirty="0">
                <a:solidFill>
                  <a:prstClr val="black"/>
                </a:solidFill>
              </a:rPr>
              <a:t> </a:t>
            </a:r>
            <a:r>
              <a:rPr lang="en-US" altLang="nl-NL" sz="2000" b="1" dirty="0" err="1">
                <a:solidFill>
                  <a:prstClr val="black"/>
                </a:solidFill>
              </a:rPr>
              <a:t>Regionale</a:t>
            </a:r>
            <a:r>
              <a:rPr lang="en-US" altLang="nl-NL" sz="2000" b="1" dirty="0">
                <a:solidFill>
                  <a:prstClr val="black"/>
                </a:solidFill>
              </a:rPr>
              <a:t> </a:t>
            </a:r>
            <a:r>
              <a:rPr lang="en-US" altLang="nl-NL" sz="2000" b="1" dirty="0" err="1">
                <a:solidFill>
                  <a:prstClr val="black"/>
                </a:solidFill>
              </a:rPr>
              <a:t>Talentcentra</a:t>
            </a:r>
            <a:r>
              <a:rPr lang="en-US" altLang="nl-NL" sz="2000" b="1" dirty="0">
                <a:solidFill>
                  <a:prstClr val="black"/>
                </a:solidFill>
              </a:rPr>
              <a:t> (=RTC)</a:t>
            </a:r>
          </a:p>
          <a:p>
            <a:endParaRPr lang="nl-NL" sz="4000" dirty="0">
              <a:latin typeface="+mj-lt"/>
            </a:endParaRPr>
          </a:p>
        </p:txBody>
      </p:sp>
      <p:sp>
        <p:nvSpPr>
          <p:cNvPr id="5" name="Tekstvak 4"/>
          <p:cNvSpPr txBox="1"/>
          <p:nvPr/>
        </p:nvSpPr>
        <p:spPr>
          <a:xfrm>
            <a:off x="827586" y="1988840"/>
            <a:ext cx="6696742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nl-NL" sz="2400" dirty="0"/>
              <a:t>Voetbal (deelname jongens t/m klas 3!)</a:t>
            </a:r>
          </a:p>
          <a:p>
            <a:pPr marL="285750" indent="-285750">
              <a:buFontTx/>
              <a:buChar char="-"/>
            </a:pPr>
            <a:r>
              <a:rPr lang="nl-NL" sz="2400" dirty="0"/>
              <a:t>Hockey (deelname t/m klas 3)</a:t>
            </a:r>
          </a:p>
          <a:p>
            <a:pPr marL="285750" indent="-285750">
              <a:buFontTx/>
              <a:buChar char="-"/>
            </a:pPr>
            <a:r>
              <a:rPr lang="nl-NL" sz="2400" dirty="0"/>
              <a:t>Judo</a:t>
            </a:r>
          </a:p>
          <a:p>
            <a:pPr marL="285750" indent="-285750">
              <a:buFontTx/>
              <a:buChar char="-"/>
            </a:pPr>
            <a:r>
              <a:rPr lang="nl-NL" sz="2400" dirty="0"/>
              <a:t>Schaatsen</a:t>
            </a:r>
          </a:p>
          <a:p>
            <a:pPr marL="285750" indent="-285750">
              <a:buFontTx/>
              <a:buChar char="-"/>
            </a:pPr>
            <a:r>
              <a:rPr lang="nl-NL" sz="2400" dirty="0"/>
              <a:t>Atletiek</a:t>
            </a:r>
          </a:p>
          <a:p>
            <a:pPr marL="285750" indent="-285750">
              <a:buFontTx/>
              <a:buChar char="-"/>
            </a:pPr>
            <a:r>
              <a:rPr lang="nl-NL" sz="2400" dirty="0"/>
              <a:t>IJshockey </a:t>
            </a:r>
          </a:p>
          <a:p>
            <a:pPr marL="285750" indent="-285750">
              <a:buFontTx/>
              <a:buChar char="-"/>
            </a:pPr>
            <a:r>
              <a:rPr lang="nl-NL" sz="2400" dirty="0"/>
              <a:t>Korfbal</a:t>
            </a:r>
          </a:p>
          <a:p>
            <a:pPr marL="285750" indent="-285750">
              <a:buFontTx/>
              <a:buChar char="-"/>
            </a:pPr>
            <a:r>
              <a:rPr lang="nl-NL" sz="2400" dirty="0"/>
              <a:t>Rugby</a:t>
            </a:r>
          </a:p>
          <a:p>
            <a:pPr marL="285750" indent="-285750">
              <a:buFontTx/>
              <a:buChar char="-"/>
            </a:pPr>
            <a:r>
              <a:rPr lang="nl-NL" sz="2400" dirty="0"/>
              <a:t>Waterpolo</a:t>
            </a:r>
          </a:p>
          <a:p>
            <a:pPr marL="285750" indent="-285750">
              <a:buFontTx/>
              <a:buChar char="-"/>
            </a:pPr>
            <a:r>
              <a:rPr lang="nl-NL" sz="2400" dirty="0"/>
              <a:t>Zwemmen</a:t>
            </a:r>
          </a:p>
          <a:p>
            <a:pPr marL="285750" indent="-285750">
              <a:buFontTx/>
              <a:buChar char="-"/>
            </a:pPr>
            <a:r>
              <a:rPr lang="nl-NL" sz="2400" dirty="0"/>
              <a:t>BVO: </a:t>
            </a:r>
            <a:r>
              <a:rPr lang="nl-NL" sz="2400" dirty="0" err="1"/>
              <a:t>sc</a:t>
            </a:r>
            <a:r>
              <a:rPr lang="nl-NL" sz="2400" dirty="0"/>
              <a:t> Heerenveen, </a:t>
            </a:r>
            <a:r>
              <a:rPr lang="nl-NL" sz="2400" dirty="0" err="1"/>
              <a:t>sc</a:t>
            </a:r>
            <a:r>
              <a:rPr lang="nl-NL" sz="2400" dirty="0"/>
              <a:t> Cambuur*</a:t>
            </a:r>
          </a:p>
          <a:p>
            <a:r>
              <a:rPr lang="nl-NL" sz="2400" dirty="0"/>
              <a:t>-   Dans*</a:t>
            </a:r>
            <a:endParaRPr lang="nl-NL" dirty="0"/>
          </a:p>
          <a:p>
            <a:pPr marL="285750" indent="-285750">
              <a:buFontTx/>
              <a:buChar char="-"/>
            </a:pPr>
            <a:endParaRPr lang="nl-NL" dirty="0"/>
          </a:p>
          <a:p>
            <a:pPr marL="285750" indent="-285750">
              <a:buFontTx/>
              <a:buChar char="-"/>
            </a:pPr>
            <a:endParaRPr lang="nl-NL" dirty="0"/>
          </a:p>
        </p:txBody>
      </p:sp>
      <p:pic>
        <p:nvPicPr>
          <p:cNvPr id="1026" name="Picture 2" descr="H:\My Documents\Oude bestanden\BOG\LOOT\LOOT 2016-2017\DSC04935 foto Terri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9632" y="2708920"/>
            <a:ext cx="2336703" cy="27555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Afbeelding 1" descr="cid:image002.jpg@01D240D4.527B1C5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2792" y="386665"/>
            <a:ext cx="1538338" cy="799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Afbeelding 8" descr="C:\Users\bog.SEVENWOLDEN.003\AppData\Local\Microsoft\Windows\Temporary Internet Files\Content.Outlook\WH82NTEF\Logo_Sevenwolden_S-1.jpg">
            <a:extLst>
              <a:ext uri="{FF2B5EF4-FFF2-40B4-BE49-F238E27FC236}">
                <a16:creationId xmlns:a16="http://schemas.microsoft.com/office/drawing/2014/main" id="{CD6CFAB6-AF0B-4DC3-9EFA-0D6C57E1A8F0}"/>
              </a:ext>
            </a:extLst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637" y="375303"/>
            <a:ext cx="1548106" cy="80803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721352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00"/>
    </mc:Choice>
    <mc:Fallback xmlns="">
      <p:transition spd="slow" advTm="5000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164"/>
          <p:cNvSpPr/>
          <p:nvPr/>
        </p:nvSpPr>
        <p:spPr>
          <a:xfrm>
            <a:off x="409388" y="3154555"/>
            <a:ext cx="1678785" cy="307252"/>
          </a:xfrm>
          <a:prstGeom prst="rect">
            <a:avLst/>
          </a:prstGeom>
          <a:solidFill>
            <a:srgbClr val="76D6FF"/>
          </a:solidFill>
          <a:ln>
            <a:solidFill>
              <a:srgbClr val="46AAC4"/>
            </a:solidFill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 anchor="ctr"/>
          <a:lstStyle>
            <a:lvl1pPr algn="ctr">
              <a:defRPr sz="2200"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r>
              <a:rPr sz="2000" b="1" dirty="0" err="1">
                <a:latin typeface="Verdana" panose="020B0604030504040204" pitchFamily="34" charset="0"/>
              </a:rPr>
              <a:t>vwo</a:t>
            </a:r>
            <a:endParaRPr sz="2000" b="1" dirty="0">
              <a:latin typeface="Verdana" panose="020B0604030504040204" pitchFamily="34" charset="0"/>
            </a:endParaRPr>
          </a:p>
        </p:txBody>
      </p:sp>
      <p:sp>
        <p:nvSpPr>
          <p:cNvPr id="3" name="Shape 163"/>
          <p:cNvSpPr/>
          <p:nvPr/>
        </p:nvSpPr>
        <p:spPr>
          <a:xfrm>
            <a:off x="2372473" y="3154555"/>
            <a:ext cx="2016224" cy="307252"/>
          </a:xfrm>
          <a:prstGeom prst="rect">
            <a:avLst/>
          </a:prstGeom>
          <a:solidFill>
            <a:srgbClr val="73FA79"/>
          </a:solidFill>
          <a:ln>
            <a:solidFill>
              <a:srgbClr val="46AAC4"/>
            </a:solidFill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 anchor="ctr"/>
          <a:lstStyle>
            <a:lvl1pPr algn="ctr">
              <a:defRPr sz="2200"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r>
              <a:rPr sz="2000" b="1" dirty="0">
                <a:latin typeface="Verdana" panose="020B0604030504040204" pitchFamily="34" charset="0"/>
              </a:rPr>
              <a:t>SLS 1 t/m 3</a:t>
            </a:r>
          </a:p>
        </p:txBody>
      </p:sp>
      <p:sp>
        <p:nvSpPr>
          <p:cNvPr id="4" name="Shape 170"/>
          <p:cNvSpPr/>
          <p:nvPr/>
        </p:nvSpPr>
        <p:spPr>
          <a:xfrm>
            <a:off x="4572000" y="3154555"/>
            <a:ext cx="2664296" cy="307252"/>
          </a:xfrm>
          <a:prstGeom prst="rect">
            <a:avLst/>
          </a:prstGeom>
          <a:solidFill>
            <a:srgbClr val="76D6FF"/>
          </a:solidFill>
          <a:ln>
            <a:solidFill>
              <a:srgbClr val="46AAC4"/>
            </a:solidFill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 anchor="ctr"/>
          <a:lstStyle>
            <a:lvl1pPr algn="ctr">
              <a:defRPr sz="2200"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r>
              <a:rPr sz="2000" b="1" dirty="0">
                <a:latin typeface="Verdana" panose="020B0604030504040204" pitchFamily="34" charset="0"/>
              </a:rPr>
              <a:t>2de </a:t>
            </a:r>
            <a:r>
              <a:rPr sz="2000" b="1" dirty="0" err="1">
                <a:latin typeface="Verdana" panose="020B0604030504040204" pitchFamily="34" charset="0"/>
              </a:rPr>
              <a:t>fase</a:t>
            </a:r>
            <a:r>
              <a:rPr lang="nl-NL" sz="2000" b="1" dirty="0">
                <a:latin typeface="Verdana" panose="020B0604030504040204" pitchFamily="34" charset="0"/>
              </a:rPr>
              <a:t>*</a:t>
            </a:r>
            <a:r>
              <a:rPr sz="2000" b="1" dirty="0">
                <a:latin typeface="Verdana" panose="020B0604030504040204" pitchFamily="34" charset="0"/>
              </a:rPr>
              <a:t>4 t/m 6</a:t>
            </a:r>
          </a:p>
        </p:txBody>
      </p:sp>
      <p:sp>
        <p:nvSpPr>
          <p:cNvPr id="5" name="Shape 167"/>
          <p:cNvSpPr/>
          <p:nvPr/>
        </p:nvSpPr>
        <p:spPr>
          <a:xfrm>
            <a:off x="7394225" y="3154555"/>
            <a:ext cx="1296144" cy="307252"/>
          </a:xfrm>
          <a:prstGeom prst="rect">
            <a:avLst/>
          </a:prstGeom>
          <a:solidFill>
            <a:srgbClr val="76D6FF"/>
          </a:solidFill>
          <a:ln>
            <a:solidFill>
              <a:srgbClr val="46AAC4"/>
            </a:solidFill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 anchor="ctr"/>
          <a:lstStyle>
            <a:lvl1pPr algn="ctr">
              <a:defRPr sz="2200"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r>
              <a:rPr sz="2000" b="1" dirty="0">
                <a:latin typeface="Verdana" panose="020B0604030504040204" pitchFamily="34" charset="0"/>
              </a:rPr>
              <a:t>wo</a:t>
            </a:r>
          </a:p>
        </p:txBody>
      </p:sp>
      <p:sp>
        <p:nvSpPr>
          <p:cNvPr id="6" name="Shape 165"/>
          <p:cNvSpPr/>
          <p:nvPr/>
        </p:nvSpPr>
        <p:spPr>
          <a:xfrm>
            <a:off x="409388" y="3675507"/>
            <a:ext cx="1678785" cy="287685"/>
          </a:xfrm>
          <a:prstGeom prst="rect">
            <a:avLst/>
          </a:prstGeom>
          <a:solidFill>
            <a:srgbClr val="76D6FF"/>
          </a:solidFill>
          <a:ln>
            <a:solidFill>
              <a:srgbClr val="46AAC4"/>
            </a:solidFill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 anchor="ctr"/>
          <a:lstStyle>
            <a:lvl1pPr algn="ctr">
              <a:defRPr sz="2200"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r>
              <a:rPr sz="2000" b="1" dirty="0" err="1">
                <a:latin typeface="Verdana" panose="020B0604030504040204" pitchFamily="34" charset="0"/>
              </a:rPr>
              <a:t>havo</a:t>
            </a:r>
            <a:endParaRPr sz="2000" b="1" dirty="0">
              <a:latin typeface="Verdana" panose="020B0604030504040204" pitchFamily="34" charset="0"/>
            </a:endParaRPr>
          </a:p>
        </p:txBody>
      </p:sp>
      <p:sp>
        <p:nvSpPr>
          <p:cNvPr id="7" name="Shape 162"/>
          <p:cNvSpPr/>
          <p:nvPr/>
        </p:nvSpPr>
        <p:spPr>
          <a:xfrm>
            <a:off x="2372473" y="3675506"/>
            <a:ext cx="2016224" cy="287685"/>
          </a:xfrm>
          <a:prstGeom prst="rect">
            <a:avLst/>
          </a:prstGeom>
          <a:solidFill>
            <a:srgbClr val="73FA79"/>
          </a:solidFill>
          <a:ln>
            <a:solidFill>
              <a:srgbClr val="46AAC4"/>
            </a:solidFill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 anchor="ctr"/>
          <a:lstStyle>
            <a:lvl1pPr algn="ctr">
              <a:defRPr sz="2200"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r>
              <a:rPr sz="2000" b="1" dirty="0">
                <a:latin typeface="Verdana" panose="020B0604030504040204" pitchFamily="34" charset="0"/>
              </a:rPr>
              <a:t>SLS 1 t/m 3</a:t>
            </a:r>
          </a:p>
        </p:txBody>
      </p:sp>
      <p:sp>
        <p:nvSpPr>
          <p:cNvPr id="8" name="Shape 169"/>
          <p:cNvSpPr/>
          <p:nvPr/>
        </p:nvSpPr>
        <p:spPr>
          <a:xfrm>
            <a:off x="4774768" y="3675505"/>
            <a:ext cx="2317511" cy="287685"/>
          </a:xfrm>
          <a:prstGeom prst="rect">
            <a:avLst/>
          </a:prstGeom>
          <a:solidFill>
            <a:srgbClr val="76D6FF"/>
          </a:solidFill>
          <a:ln>
            <a:solidFill>
              <a:srgbClr val="46AAC4"/>
            </a:solidFill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 anchor="ctr"/>
          <a:lstStyle>
            <a:lvl1pPr algn="ctr">
              <a:defRPr sz="2200"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r>
              <a:rPr sz="2000" b="1" dirty="0">
                <a:latin typeface="Verdana" panose="020B0604030504040204" pitchFamily="34" charset="0"/>
              </a:rPr>
              <a:t>2</a:t>
            </a:r>
            <a:r>
              <a:rPr lang="nl-NL" sz="2000" b="1" dirty="0">
                <a:latin typeface="Verdana" panose="020B0604030504040204" pitchFamily="34" charset="0"/>
              </a:rPr>
              <a:t>de</a:t>
            </a:r>
            <a:r>
              <a:rPr sz="2000" b="1" dirty="0">
                <a:latin typeface="Verdana" panose="020B0604030504040204" pitchFamily="34" charset="0"/>
              </a:rPr>
              <a:t> </a:t>
            </a:r>
            <a:r>
              <a:rPr sz="2000" b="1" dirty="0" err="1">
                <a:latin typeface="Verdana" panose="020B0604030504040204" pitchFamily="34" charset="0"/>
              </a:rPr>
              <a:t>fase</a:t>
            </a:r>
            <a:r>
              <a:rPr lang="nl-NL" sz="2000" b="1" dirty="0">
                <a:latin typeface="Verdana" panose="020B0604030504040204" pitchFamily="34" charset="0"/>
              </a:rPr>
              <a:t>*</a:t>
            </a:r>
            <a:r>
              <a:rPr sz="2000" b="1" dirty="0">
                <a:latin typeface="Verdana" panose="020B0604030504040204" pitchFamily="34" charset="0"/>
              </a:rPr>
              <a:t> 4-5</a:t>
            </a:r>
          </a:p>
        </p:txBody>
      </p:sp>
      <p:sp>
        <p:nvSpPr>
          <p:cNvPr id="9" name="Shape 168"/>
          <p:cNvSpPr/>
          <p:nvPr/>
        </p:nvSpPr>
        <p:spPr>
          <a:xfrm>
            <a:off x="7394225" y="3663735"/>
            <a:ext cx="1296144" cy="299455"/>
          </a:xfrm>
          <a:prstGeom prst="rect">
            <a:avLst/>
          </a:prstGeom>
          <a:solidFill>
            <a:srgbClr val="76D6FF"/>
          </a:solidFill>
          <a:ln>
            <a:solidFill>
              <a:srgbClr val="46AAC4"/>
            </a:solidFill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 anchor="ctr"/>
          <a:lstStyle>
            <a:lvl1pPr algn="ctr">
              <a:defRPr sz="2200"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r>
              <a:rPr sz="2000" b="1" dirty="0" err="1">
                <a:latin typeface="Verdana" panose="020B0604030504040204" pitchFamily="34" charset="0"/>
              </a:rPr>
              <a:t>hbo</a:t>
            </a:r>
            <a:endParaRPr sz="2000" b="1" dirty="0">
              <a:latin typeface="Verdana" panose="020B0604030504040204" pitchFamily="34" charset="0"/>
            </a:endParaRPr>
          </a:p>
        </p:txBody>
      </p:sp>
      <p:sp>
        <p:nvSpPr>
          <p:cNvPr id="10" name="Shape 166"/>
          <p:cNvSpPr/>
          <p:nvPr/>
        </p:nvSpPr>
        <p:spPr>
          <a:xfrm>
            <a:off x="409388" y="4162565"/>
            <a:ext cx="1678785" cy="288032"/>
          </a:xfrm>
          <a:prstGeom prst="rect">
            <a:avLst/>
          </a:prstGeom>
          <a:solidFill>
            <a:srgbClr val="76D6FF"/>
          </a:solidFill>
          <a:ln>
            <a:solidFill>
              <a:srgbClr val="46AAC4"/>
            </a:solidFill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 anchor="ctr"/>
          <a:lstStyle>
            <a:lvl1pPr algn="ctr">
              <a:defRPr sz="2200"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r>
              <a:rPr sz="2000" b="1" dirty="0">
                <a:latin typeface="Verdana" panose="020B0604030504040204" pitchFamily="34" charset="0"/>
              </a:rPr>
              <a:t>mavo</a:t>
            </a:r>
          </a:p>
        </p:txBody>
      </p:sp>
      <p:sp>
        <p:nvSpPr>
          <p:cNvPr id="11" name="Shape 160"/>
          <p:cNvSpPr/>
          <p:nvPr/>
        </p:nvSpPr>
        <p:spPr>
          <a:xfrm>
            <a:off x="2372473" y="4162565"/>
            <a:ext cx="4735895" cy="288032"/>
          </a:xfrm>
          <a:prstGeom prst="rect">
            <a:avLst/>
          </a:prstGeom>
          <a:solidFill>
            <a:srgbClr val="73FA79"/>
          </a:solidFill>
          <a:ln>
            <a:solidFill>
              <a:srgbClr val="46AAC4"/>
            </a:solidFill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 anchor="ctr"/>
          <a:lstStyle>
            <a:lvl1pPr algn="ctr">
              <a:defRPr sz="2200"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r>
              <a:rPr sz="2000" b="1" dirty="0">
                <a:latin typeface="Verdana" panose="020B0604030504040204" pitchFamily="34" charset="0"/>
              </a:rPr>
              <a:t>SLS 1 t/m </a:t>
            </a:r>
            <a:r>
              <a:rPr lang="nl-NL" sz="2000" b="1" dirty="0">
                <a:latin typeface="Verdana" panose="020B0604030504040204" pitchFamily="34" charset="0"/>
              </a:rPr>
              <a:t>3*</a:t>
            </a:r>
            <a:endParaRPr sz="2000" b="1" dirty="0">
              <a:latin typeface="Verdana" panose="020B0604030504040204" pitchFamily="34" charset="0"/>
            </a:endParaRPr>
          </a:p>
        </p:txBody>
      </p:sp>
      <p:sp>
        <p:nvSpPr>
          <p:cNvPr id="12" name="Shape 161"/>
          <p:cNvSpPr/>
          <p:nvPr/>
        </p:nvSpPr>
        <p:spPr>
          <a:xfrm>
            <a:off x="7394225" y="4162911"/>
            <a:ext cx="1296144" cy="287686"/>
          </a:xfrm>
          <a:prstGeom prst="rect">
            <a:avLst/>
          </a:prstGeom>
          <a:solidFill>
            <a:srgbClr val="76D6FF"/>
          </a:solidFill>
          <a:ln>
            <a:solidFill>
              <a:srgbClr val="46AAC4"/>
            </a:solidFill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 anchor="ctr"/>
          <a:lstStyle>
            <a:lvl1pPr algn="ctr">
              <a:defRPr sz="2200"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r>
              <a:rPr sz="2000" b="1" dirty="0" err="1">
                <a:latin typeface="Verdana" panose="020B0604030504040204" pitchFamily="34" charset="0"/>
              </a:rPr>
              <a:t>mbo</a:t>
            </a:r>
            <a:endParaRPr sz="2000" b="1" dirty="0">
              <a:latin typeface="Verdana" panose="020B0604030504040204" pitchFamily="34" charset="0"/>
            </a:endParaRPr>
          </a:p>
        </p:txBody>
      </p:sp>
      <p:pic>
        <p:nvPicPr>
          <p:cNvPr id="14" name="Picture 3" descr="logo_topsport_talentschool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483076"/>
            <a:ext cx="1257300" cy="808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Afbeelding 1" descr="cid:image002.jpg@01D240D4.527B1C5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8344" y="506780"/>
            <a:ext cx="1322314" cy="6869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Rechthoek 16"/>
          <p:cNvSpPr/>
          <p:nvPr/>
        </p:nvSpPr>
        <p:spPr>
          <a:xfrm>
            <a:off x="1763689" y="692696"/>
            <a:ext cx="504626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nl-NL" sz="4000" dirty="0">
                <a:solidFill>
                  <a:prstClr val="black"/>
                </a:solidFill>
              </a:rPr>
              <a:t> Schooljaar</a:t>
            </a:r>
            <a:r>
              <a:rPr lang="nl-NL" sz="3600" dirty="0">
                <a:solidFill>
                  <a:prstClr val="black"/>
                </a:solidFill>
              </a:rPr>
              <a:t> 2020-2021</a:t>
            </a:r>
          </a:p>
        </p:txBody>
      </p:sp>
      <p:sp>
        <p:nvSpPr>
          <p:cNvPr id="18" name="Rechthoek 17"/>
          <p:cNvSpPr/>
          <p:nvPr/>
        </p:nvSpPr>
        <p:spPr>
          <a:xfrm>
            <a:off x="697481" y="1489011"/>
            <a:ext cx="734481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2400" b="1" dirty="0" err="1"/>
              <a:t>SportLifestyle</a:t>
            </a:r>
            <a:r>
              <a:rPr lang="nl-NL" sz="2400" b="1" dirty="0"/>
              <a:t> klassen (=SLS) </a:t>
            </a:r>
          </a:p>
          <a:p>
            <a:r>
              <a:rPr lang="nl-NL" dirty="0"/>
              <a:t>-&gt; </a:t>
            </a:r>
            <a:r>
              <a:rPr lang="nl-NL" sz="2400" dirty="0"/>
              <a:t>Affiniteit met sport/passie sport</a:t>
            </a:r>
          </a:p>
          <a:p>
            <a:r>
              <a:rPr lang="nl-NL" sz="2400" dirty="0"/>
              <a:t>-&gt; ITC / RTC / LOOT</a:t>
            </a:r>
          </a:p>
          <a:p>
            <a:r>
              <a:rPr lang="nl-NL" sz="2400" dirty="0"/>
              <a:t>-&gt; structureel aanpassing rooster</a:t>
            </a:r>
          </a:p>
        </p:txBody>
      </p:sp>
      <p:sp>
        <p:nvSpPr>
          <p:cNvPr id="20" name="Tekstvak 19"/>
          <p:cNvSpPr txBox="1"/>
          <p:nvPr/>
        </p:nvSpPr>
        <p:spPr>
          <a:xfrm>
            <a:off x="697482" y="4797152"/>
            <a:ext cx="58412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/>
              <a:t>* </a:t>
            </a:r>
            <a:r>
              <a:rPr lang="nl-NL" sz="2000" b="1" dirty="0"/>
              <a:t>klas 4 mavo geen onderscheid onderwijsstromen</a:t>
            </a:r>
          </a:p>
        </p:txBody>
      </p:sp>
      <p:pic>
        <p:nvPicPr>
          <p:cNvPr id="21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99" t="38786" b="18817"/>
          <a:stretch>
            <a:fillRect/>
          </a:stretch>
        </p:blipFill>
        <p:spPr bwMode="auto">
          <a:xfrm>
            <a:off x="6300192" y="4725144"/>
            <a:ext cx="2310254" cy="16439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Tekstvak 15"/>
          <p:cNvSpPr txBox="1"/>
          <p:nvPr/>
        </p:nvSpPr>
        <p:spPr>
          <a:xfrm>
            <a:off x="827584" y="5373216"/>
            <a:ext cx="38164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b="1" dirty="0"/>
              <a:t>* 2</a:t>
            </a:r>
            <a:r>
              <a:rPr lang="nl-NL" sz="2000" b="1" baseline="30000" dirty="0"/>
              <a:t>de</a:t>
            </a:r>
            <a:r>
              <a:rPr lang="nl-NL" sz="2000" b="1" dirty="0"/>
              <a:t> Fase = regulier LOOT</a:t>
            </a:r>
          </a:p>
        </p:txBody>
      </p:sp>
      <p:pic>
        <p:nvPicPr>
          <p:cNvPr id="22" name="Afbeelding 21" descr="C:\Users\bog.SEVENWOLDEN.003\AppData\Local\Microsoft\Windows\Temporary Internet Files\Content.Outlook\WH82NTEF\Logo_Sevenwolden_S-1.jpg">
            <a:extLst>
              <a:ext uri="{FF2B5EF4-FFF2-40B4-BE49-F238E27FC236}">
                <a16:creationId xmlns:a16="http://schemas.microsoft.com/office/drawing/2014/main" id="{E99E184D-5730-42DB-BDAB-EA213E5D72F7}"/>
              </a:ext>
            </a:extLst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097" y="467274"/>
            <a:ext cx="1548106" cy="80803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479869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00"/>
    </mc:Choice>
    <mc:Fallback xmlns="">
      <p:transition spd="slow" advTm="5000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 descr="logo_topsport_talentschool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476672"/>
            <a:ext cx="1257300" cy="808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hthoek 4"/>
          <p:cNvSpPr/>
          <p:nvPr/>
        </p:nvSpPr>
        <p:spPr>
          <a:xfrm>
            <a:off x="1907704" y="260648"/>
            <a:ext cx="4536504" cy="21852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4000" dirty="0"/>
              <a:t>   Aanmelding en</a:t>
            </a:r>
          </a:p>
          <a:p>
            <a:r>
              <a:rPr lang="nl-NL" sz="4000" dirty="0"/>
              <a:t>     plaatsing SLS </a:t>
            </a:r>
          </a:p>
          <a:p>
            <a:r>
              <a:rPr lang="nl-NL" sz="2800" dirty="0"/>
              <a:t>1, 2, 3 mavo-TL/havo/vwo</a:t>
            </a:r>
          </a:p>
          <a:p>
            <a:r>
              <a:rPr lang="nl-NL" sz="2800" dirty="0"/>
              <a:t>       </a:t>
            </a:r>
          </a:p>
        </p:txBody>
      </p:sp>
      <p:pic>
        <p:nvPicPr>
          <p:cNvPr id="2050" name="Picture 2" descr="V:\TAN\PERS Berichten &amp; Foto's\Foto's 2016-17\Foto Olivier vd Voort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5280928"/>
            <a:ext cx="2016224" cy="13770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kstvak 7"/>
          <p:cNvSpPr txBox="1"/>
          <p:nvPr/>
        </p:nvSpPr>
        <p:spPr>
          <a:xfrm>
            <a:off x="251520" y="2276872"/>
            <a:ext cx="8712968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nl-NL" sz="2800" dirty="0"/>
          </a:p>
          <a:p>
            <a:r>
              <a:rPr lang="nl-NL" sz="2400" dirty="0"/>
              <a:t>1. School: Ouders, verzorgers.</a:t>
            </a:r>
          </a:p>
          <a:p>
            <a:r>
              <a:rPr lang="nl-NL" sz="2400" dirty="0"/>
              <a:t>       -     ITC/RTC/LOOT in SLS.</a:t>
            </a:r>
          </a:p>
          <a:p>
            <a:r>
              <a:rPr lang="nl-NL" sz="2400" dirty="0"/>
              <a:t>       -     Overige na toelatingstest.</a:t>
            </a:r>
          </a:p>
          <a:p>
            <a:r>
              <a:rPr lang="nl-NL" sz="2400" dirty="0"/>
              <a:t>       -    Aanmeldingsformulier OSG = aanmelding.</a:t>
            </a:r>
          </a:p>
          <a:p>
            <a:endParaRPr lang="nl-NL" sz="2400" dirty="0"/>
          </a:p>
          <a:p>
            <a:r>
              <a:rPr lang="nl-NL" sz="2400" dirty="0"/>
              <a:t>2. Sport: Vertegenwoordigers sport. </a:t>
            </a:r>
          </a:p>
          <a:p>
            <a:r>
              <a:rPr lang="nl-NL" sz="2400" dirty="0"/>
              <a:t>       -    Selectie per sport.</a:t>
            </a:r>
          </a:p>
        </p:txBody>
      </p:sp>
      <p:pic>
        <p:nvPicPr>
          <p:cNvPr id="9" name="Afbeelding 1" descr="cid:image002.jpg@01D240D4.527B1C5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5484" y="476672"/>
            <a:ext cx="1538338" cy="799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Afbeelding 9" descr="C:\Users\bog.SEVENWOLDEN.003\AppData\Local\Microsoft\Windows\Temporary Internet Files\Content.Outlook\WH82NTEF\Logo_Sevenwolden_S-1.jpg">
            <a:extLst>
              <a:ext uri="{FF2B5EF4-FFF2-40B4-BE49-F238E27FC236}">
                <a16:creationId xmlns:a16="http://schemas.microsoft.com/office/drawing/2014/main" id="{5CEAE660-D55D-44B7-83E3-719918565FEB}"/>
              </a:ext>
            </a:extLst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493232"/>
            <a:ext cx="1548106" cy="80803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731355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00"/>
    </mc:Choice>
    <mc:Fallback xmlns="">
      <p:transition spd="slow" advTm="5000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 descr="logo_topsport_talentschool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476672"/>
            <a:ext cx="1257300" cy="808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hthoek 4"/>
          <p:cNvSpPr/>
          <p:nvPr/>
        </p:nvSpPr>
        <p:spPr>
          <a:xfrm>
            <a:off x="1907704" y="492666"/>
            <a:ext cx="424847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nl-NL" sz="4000" dirty="0">
                <a:solidFill>
                  <a:prstClr val="black"/>
                </a:solidFill>
              </a:rPr>
              <a:t>    Aanmelding en  </a:t>
            </a:r>
          </a:p>
          <a:p>
            <a:pPr lvl="0"/>
            <a:r>
              <a:rPr lang="nl-NL" sz="4000" dirty="0">
                <a:solidFill>
                  <a:prstClr val="black"/>
                </a:solidFill>
              </a:rPr>
              <a:t>     plaatsing LOOT</a:t>
            </a:r>
          </a:p>
          <a:p>
            <a:pPr lvl="0"/>
            <a:r>
              <a:rPr lang="nl-NL" sz="4000" dirty="0">
                <a:solidFill>
                  <a:prstClr val="black"/>
                </a:solidFill>
              </a:rPr>
              <a:t> 	</a:t>
            </a:r>
            <a:r>
              <a:rPr lang="nl-NL" sz="2800" dirty="0">
                <a:solidFill>
                  <a:prstClr val="black"/>
                </a:solidFill>
              </a:rPr>
              <a:t>klas 4 en hoger</a:t>
            </a:r>
          </a:p>
        </p:txBody>
      </p:sp>
      <p:sp>
        <p:nvSpPr>
          <p:cNvPr id="6" name="Rechthoek 5"/>
          <p:cNvSpPr/>
          <p:nvPr/>
        </p:nvSpPr>
        <p:spPr>
          <a:xfrm>
            <a:off x="611560" y="2708920"/>
            <a:ext cx="7416824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2400" dirty="0"/>
              <a:t>1. School: Ouders, verzorgers.</a:t>
            </a:r>
          </a:p>
          <a:p>
            <a:r>
              <a:rPr lang="nl-NL" sz="2400" dirty="0"/>
              <a:t>  	 -     Intake gesprek </a:t>
            </a:r>
          </a:p>
          <a:p>
            <a:r>
              <a:rPr lang="nl-NL" sz="2400" dirty="0"/>
              <a:t>                    (teamleider/LOOT-begeleider/decaan).</a:t>
            </a:r>
          </a:p>
          <a:p>
            <a:r>
              <a:rPr lang="nl-NL" sz="2400" dirty="0"/>
              <a:t>       	</a:t>
            </a:r>
          </a:p>
          <a:p>
            <a:r>
              <a:rPr lang="nl-NL" sz="2400" dirty="0"/>
              <a:t>	 -      Aanmeldingsformulier OSG = aanmelding.</a:t>
            </a:r>
          </a:p>
          <a:p>
            <a:endParaRPr lang="nl-NL" sz="2400" dirty="0"/>
          </a:p>
          <a:p>
            <a:r>
              <a:rPr lang="nl-NL" sz="2400" dirty="0"/>
              <a:t>2. Sport: Vertegenwoordigers sport. </a:t>
            </a:r>
          </a:p>
          <a:p>
            <a:r>
              <a:rPr lang="nl-NL" sz="2400" dirty="0"/>
              <a:t>     - Selectie per sport. </a:t>
            </a:r>
          </a:p>
          <a:p>
            <a:r>
              <a:rPr lang="nl-NL" sz="2400" dirty="0"/>
              <a:t>     - Minimaal Belofte status (Bond).</a:t>
            </a:r>
          </a:p>
        </p:txBody>
      </p:sp>
      <p:pic>
        <p:nvPicPr>
          <p:cNvPr id="7" name="Picture 3" descr="C:\Users\bog.SEVENWOLDEN.023\AppData\Local\Microsoft\Windows\Temporary Internet Files\Content.Outlook\3STC0MV2\foto Stijn Pierie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4900544"/>
            <a:ext cx="2268250" cy="15586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Afbeelding 1" descr="cid:image002.jpg@01D240D4.527B1C5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3558" y="476671"/>
            <a:ext cx="1365091" cy="7092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Afbeelding 8" descr="C:\Users\bog.SEVENWOLDEN.003\AppData\Local\Microsoft\Windows\Temporary Internet Files\Content.Outlook\WH82NTEF\Logo_Sevenwolden_S-1.jpg">
            <a:extLst>
              <a:ext uri="{FF2B5EF4-FFF2-40B4-BE49-F238E27FC236}">
                <a16:creationId xmlns:a16="http://schemas.microsoft.com/office/drawing/2014/main" id="{AC2E03AF-E06B-4B07-B40B-C3AE5A46B4FE}"/>
              </a:ext>
            </a:extLst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76671"/>
            <a:ext cx="1548106" cy="80803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497079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00"/>
    </mc:Choice>
    <mc:Fallback xmlns="">
      <p:transition spd="slow" advTm="5000"/>
    </mc:Fallback>
  </mc:AlternateContent>
</p:sld>
</file>

<file path=ppt/theme/theme1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1103</TotalTime>
  <Words>531</Words>
  <Application>Microsoft Office PowerPoint</Application>
  <PresentationFormat>Diavoorstelling (4:3)</PresentationFormat>
  <Paragraphs>198</Paragraphs>
  <Slides>19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19</vt:i4>
      </vt:variant>
    </vt:vector>
  </HeadingPairs>
  <TitlesOfParts>
    <vt:vector size="23" baseType="lpstr">
      <vt:lpstr>Arial</vt:lpstr>
      <vt:lpstr>Calibri</vt:lpstr>
      <vt:lpstr>Verdana</vt:lpstr>
      <vt:lpstr>Kantoorthema</vt:lpstr>
      <vt:lpstr>TOPSPORT TALENTschool</vt:lpstr>
      <vt:lpstr>Topsport Talentschool </vt:lpstr>
      <vt:lpstr>PowerPoint-presentatie</vt:lpstr>
      <vt:lpstr>PowerPoint-presentatie</vt:lpstr>
      <vt:lpstr>Mogelijkheden 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Kosten</vt:lpstr>
      <vt:lpstr>Kosten</vt:lpstr>
      <vt:lpstr>Informatie</vt:lpstr>
      <vt:lpstr>         Vragen?    Website:   www.sevenwolden.nl -&gt;Topsport Talentschool -&gt;lees meer  Presentatie toegestuurd?-&gt; email adres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TOPSPORT TALENTschool</dc:title>
  <dc:creator>Gert de Boer</dc:creator>
  <cp:lastModifiedBy>Gert de Boer</cp:lastModifiedBy>
  <cp:revision>96</cp:revision>
  <dcterms:created xsi:type="dcterms:W3CDTF">2014-11-19T13:18:47Z</dcterms:created>
  <dcterms:modified xsi:type="dcterms:W3CDTF">2019-11-15T10:18:51Z</dcterms:modified>
</cp:coreProperties>
</file>