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25"/>
  </p:notesMasterIdLst>
  <p:sldIdLst>
    <p:sldId id="341" r:id="rId2"/>
    <p:sldId id="323" r:id="rId3"/>
    <p:sldId id="325" r:id="rId4"/>
    <p:sldId id="326" r:id="rId5"/>
    <p:sldId id="331" r:id="rId6"/>
    <p:sldId id="338" r:id="rId7"/>
    <p:sldId id="327" r:id="rId8"/>
    <p:sldId id="328" r:id="rId9"/>
    <p:sldId id="256" r:id="rId10"/>
    <p:sldId id="337" r:id="rId11"/>
    <p:sldId id="320" r:id="rId12"/>
    <p:sldId id="313" r:id="rId13"/>
    <p:sldId id="315" r:id="rId14"/>
    <p:sldId id="314" r:id="rId15"/>
    <p:sldId id="322" r:id="rId16"/>
    <p:sldId id="316" r:id="rId17"/>
    <p:sldId id="339" r:id="rId18"/>
    <p:sldId id="340" r:id="rId19"/>
    <p:sldId id="319" r:id="rId20"/>
    <p:sldId id="333" r:id="rId21"/>
    <p:sldId id="332" r:id="rId22"/>
    <p:sldId id="335" r:id="rId23"/>
    <p:sldId id="273" r:id="rId24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D7D1EA5E-8CD4-434D-8AFF-776818330716}">
          <p14:sldIdLst>
            <p14:sldId id="341"/>
            <p14:sldId id="323"/>
            <p14:sldId id="325"/>
            <p14:sldId id="326"/>
            <p14:sldId id="331"/>
            <p14:sldId id="338"/>
            <p14:sldId id="327"/>
            <p14:sldId id="328"/>
            <p14:sldId id="256"/>
            <p14:sldId id="337"/>
            <p14:sldId id="320"/>
            <p14:sldId id="313"/>
            <p14:sldId id="315"/>
            <p14:sldId id="314"/>
            <p14:sldId id="322"/>
            <p14:sldId id="316"/>
            <p14:sldId id="339"/>
            <p14:sldId id="340"/>
            <p14:sldId id="319"/>
            <p14:sldId id="333"/>
            <p14:sldId id="332"/>
            <p14:sldId id="335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09D"/>
    <a:srgbClr val="53A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4"/>
    <p:restoredTop sz="94582"/>
  </p:normalViewPr>
  <p:slideViewPr>
    <p:cSldViewPr snapToGrid="0" snapToObjects="1" showGuides="1">
      <p:cViewPr varScale="1">
        <p:scale>
          <a:sx n="90" d="100"/>
          <a:sy n="90" d="100"/>
        </p:scale>
        <p:origin x="96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e Bosma" userId="82531827-858f-4ab2-9370-e7082cb05f09" providerId="ADAL" clId="{E54D7945-B34E-4937-9628-E3571593A4FC}"/>
    <pc:docChg chg="addSld modSld sldOrd modSection">
      <pc:chgData name="Alie Bosma" userId="82531827-858f-4ab2-9370-e7082cb05f09" providerId="ADAL" clId="{E54D7945-B34E-4937-9628-E3571593A4FC}" dt="2023-06-14T14:02:40.216" v="2"/>
      <pc:docMkLst>
        <pc:docMk/>
      </pc:docMkLst>
      <pc:sldChg chg="new ord">
        <pc:chgData name="Alie Bosma" userId="82531827-858f-4ab2-9370-e7082cb05f09" providerId="ADAL" clId="{E54D7945-B34E-4937-9628-E3571593A4FC}" dt="2023-06-14T14:02:40.216" v="2"/>
        <pc:sldMkLst>
          <pc:docMk/>
          <pc:sldMk cId="1984466435" sldId="34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1F55C-115D-B446-B004-48A2BB04F53F}" type="datetimeFigureOut">
              <a:rPr lang="nl-NL" smtClean="0"/>
              <a:t>14-6-2023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07FE6-D9BD-1C48-AE58-9C239E05FD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364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07FE6-D9BD-1C48-AE58-9C239E05FDA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4025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07FE6-D9BD-1C48-AE58-9C239E05FDA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3086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jdelijke aanduiding voor dia-afbeelding 1">
            <a:extLst>
              <a:ext uri="{FF2B5EF4-FFF2-40B4-BE49-F238E27FC236}">
                <a16:creationId xmlns:a16="http://schemas.microsoft.com/office/drawing/2014/main" id="{71AB6A59-0649-48BD-A547-614DE06096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Tijdelijke aanduiding voor notities 2">
            <a:extLst>
              <a:ext uri="{FF2B5EF4-FFF2-40B4-BE49-F238E27FC236}">
                <a16:creationId xmlns:a16="http://schemas.microsoft.com/office/drawing/2014/main" id="{9A049308-92FF-4968-A28E-6DE0248F11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25604" name="Tijdelijke aanduiding voor dianummer 3">
            <a:extLst>
              <a:ext uri="{FF2B5EF4-FFF2-40B4-BE49-F238E27FC236}">
                <a16:creationId xmlns:a16="http://schemas.microsoft.com/office/drawing/2014/main" id="{DD87A945-543E-47A0-BF34-118B39F34B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70216D-5945-4C77-A95A-789F6B97C867}" type="slidenum">
              <a:rPr lang="nl-NL" altLang="nl-NL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nl-NL" altLang="nl-N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13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07FE6-D9BD-1C48-AE58-9C239E05FDAB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347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9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841772"/>
            <a:ext cx="6298769" cy="1790700"/>
          </a:xfrm>
        </p:spPr>
        <p:txBody>
          <a:bodyPr anchor="t">
            <a:noAutofit/>
          </a:bodyPr>
          <a:lstStyle>
            <a:lvl1pPr algn="l"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 ou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"/>
            <a:ext cx="9139992" cy="5143496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7599" y="4767263"/>
            <a:ext cx="20574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0E7416D-9E41-0547-920C-0521E403FABF}" type="datetime1">
              <a:rPr lang="nl-NL" smtClean="0"/>
              <a:t>14-6-2023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3899" y="4767263"/>
            <a:ext cx="3086100" cy="2738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4767263"/>
            <a:ext cx="607483" cy="2738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ekstvak 9"/>
          <p:cNvSpPr txBox="1"/>
          <p:nvPr userDrawn="1"/>
        </p:nvSpPr>
        <p:spPr>
          <a:xfrm>
            <a:off x="1232052" y="4783013"/>
            <a:ext cx="231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/>
              <a:t>/</a:t>
            </a:r>
          </a:p>
        </p:txBody>
      </p:sp>
      <p:sp>
        <p:nvSpPr>
          <p:cNvPr id="12" name="Tekstvak 11"/>
          <p:cNvSpPr txBox="1"/>
          <p:nvPr userDrawn="1"/>
        </p:nvSpPr>
        <p:spPr>
          <a:xfrm>
            <a:off x="4565917" y="4783013"/>
            <a:ext cx="231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058509" cy="994172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058509" cy="3263504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 out 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"/>
            <a:ext cx="9139992" cy="5143495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7599" y="4767263"/>
            <a:ext cx="20574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0E7416D-9E41-0547-920C-0521E403FABF}" type="datetime1">
              <a:rPr lang="nl-NL" smtClean="0"/>
              <a:t>14-6-2023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3899" y="4767263"/>
            <a:ext cx="3086100" cy="2738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4767263"/>
            <a:ext cx="607483" cy="2738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ekstvak 9"/>
          <p:cNvSpPr txBox="1"/>
          <p:nvPr userDrawn="1"/>
        </p:nvSpPr>
        <p:spPr>
          <a:xfrm>
            <a:off x="1232052" y="4783013"/>
            <a:ext cx="231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/>
              <a:t>/</a:t>
            </a:r>
          </a:p>
        </p:txBody>
      </p:sp>
      <p:sp>
        <p:nvSpPr>
          <p:cNvPr id="12" name="Tekstvak 11"/>
          <p:cNvSpPr txBox="1"/>
          <p:nvPr userDrawn="1"/>
        </p:nvSpPr>
        <p:spPr>
          <a:xfrm>
            <a:off x="4565917" y="4783013"/>
            <a:ext cx="231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058509" cy="994172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058509" cy="3263504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 ou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"/>
            <a:ext cx="9139990" cy="5143495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7599" y="4767263"/>
            <a:ext cx="20574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0E7416D-9E41-0547-920C-0521E403FABF}" type="datetime1">
              <a:rPr lang="nl-NL" smtClean="0"/>
              <a:t>14-6-2023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3899" y="4767263"/>
            <a:ext cx="3086100" cy="2738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4767263"/>
            <a:ext cx="607483" cy="2738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ekstvak 9"/>
          <p:cNvSpPr txBox="1"/>
          <p:nvPr userDrawn="1"/>
        </p:nvSpPr>
        <p:spPr>
          <a:xfrm>
            <a:off x="1232052" y="4783013"/>
            <a:ext cx="231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/>
              <a:t>/</a:t>
            </a:r>
          </a:p>
        </p:txBody>
      </p:sp>
      <p:sp>
        <p:nvSpPr>
          <p:cNvPr id="12" name="Tekstvak 11"/>
          <p:cNvSpPr txBox="1"/>
          <p:nvPr userDrawn="1"/>
        </p:nvSpPr>
        <p:spPr>
          <a:xfrm>
            <a:off x="4565917" y="4783013"/>
            <a:ext cx="231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058509" cy="994172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058509" cy="3263504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 out 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"/>
            <a:ext cx="9139990" cy="5143494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7599" y="4767263"/>
            <a:ext cx="20574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0E7416D-9E41-0547-920C-0521E403FABF}" type="datetime1">
              <a:rPr lang="nl-NL" smtClean="0"/>
              <a:t>14-6-2023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3899" y="4767263"/>
            <a:ext cx="3086100" cy="2738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4767263"/>
            <a:ext cx="607483" cy="2738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ekstvak 9"/>
          <p:cNvSpPr txBox="1"/>
          <p:nvPr userDrawn="1"/>
        </p:nvSpPr>
        <p:spPr>
          <a:xfrm>
            <a:off x="1232052" y="4783013"/>
            <a:ext cx="231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/>
              <a:t>/</a:t>
            </a:r>
          </a:p>
        </p:txBody>
      </p:sp>
      <p:sp>
        <p:nvSpPr>
          <p:cNvPr id="12" name="Tekstvak 11"/>
          <p:cNvSpPr txBox="1"/>
          <p:nvPr userDrawn="1"/>
        </p:nvSpPr>
        <p:spPr>
          <a:xfrm>
            <a:off x="4565917" y="4783013"/>
            <a:ext cx="231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058509" cy="994172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058509" cy="3263504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 out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"/>
            <a:ext cx="9139988" cy="5143494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7599" y="4767263"/>
            <a:ext cx="20574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0E7416D-9E41-0547-920C-0521E403FABF}" type="datetime1">
              <a:rPr lang="nl-NL" smtClean="0"/>
              <a:t>14-6-2023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3899" y="4767263"/>
            <a:ext cx="3086100" cy="2738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4767263"/>
            <a:ext cx="607483" cy="2738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ekstvak 9"/>
          <p:cNvSpPr txBox="1"/>
          <p:nvPr userDrawn="1"/>
        </p:nvSpPr>
        <p:spPr>
          <a:xfrm>
            <a:off x="1232052" y="4783013"/>
            <a:ext cx="231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/>
              <a:t>/</a:t>
            </a:r>
          </a:p>
        </p:txBody>
      </p:sp>
      <p:sp>
        <p:nvSpPr>
          <p:cNvPr id="12" name="Tekstvak 11"/>
          <p:cNvSpPr txBox="1"/>
          <p:nvPr userDrawn="1"/>
        </p:nvSpPr>
        <p:spPr>
          <a:xfrm>
            <a:off x="4565917" y="4783013"/>
            <a:ext cx="231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058509" cy="994172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058509" cy="3263504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 out G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"/>
            <a:ext cx="9139988" cy="514349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7599" y="4767263"/>
            <a:ext cx="20574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0E7416D-9E41-0547-920C-0521E403FABF}" type="datetime1">
              <a:rPr lang="nl-NL" smtClean="0"/>
              <a:t>14-6-2023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3899" y="4767263"/>
            <a:ext cx="3086100" cy="2738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4767263"/>
            <a:ext cx="607483" cy="2738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ekstvak 9"/>
          <p:cNvSpPr txBox="1"/>
          <p:nvPr userDrawn="1"/>
        </p:nvSpPr>
        <p:spPr>
          <a:xfrm>
            <a:off x="1232052" y="4783013"/>
            <a:ext cx="231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/>
              <a:t>/</a:t>
            </a:r>
          </a:p>
        </p:txBody>
      </p:sp>
      <p:sp>
        <p:nvSpPr>
          <p:cNvPr id="12" name="Tekstvak 11"/>
          <p:cNvSpPr txBox="1"/>
          <p:nvPr userDrawn="1"/>
        </p:nvSpPr>
        <p:spPr>
          <a:xfrm>
            <a:off x="4565917" y="4783013"/>
            <a:ext cx="231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058509" cy="994172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058509" cy="3263504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99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358" y="841772"/>
            <a:ext cx="6303695" cy="1790700"/>
          </a:xfrm>
        </p:spPr>
        <p:txBody>
          <a:bodyPr anchor="t">
            <a:noAutofit/>
          </a:bodyPr>
          <a:lstStyle>
            <a:lvl1pPr algn="l">
              <a:defRPr sz="45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y 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39999" cy="514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058509" cy="994172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058509" cy="3263504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7599" y="4767263"/>
            <a:ext cx="20574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7C4102-E427-D949-BA4E-693704BEA5F0}" type="datetime1">
              <a:rPr lang="nl-NL" smtClean="0"/>
              <a:t>14-6-2023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3899" y="4767263"/>
            <a:ext cx="3086100" cy="2738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4767263"/>
            <a:ext cx="607483" cy="2738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ekstvak 9"/>
          <p:cNvSpPr txBox="1"/>
          <p:nvPr userDrawn="1"/>
        </p:nvSpPr>
        <p:spPr>
          <a:xfrm>
            <a:off x="1232052" y="4783013"/>
            <a:ext cx="231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/>
              <a:t>/</a:t>
            </a:r>
          </a:p>
        </p:txBody>
      </p:sp>
      <p:sp>
        <p:nvSpPr>
          <p:cNvPr id="12" name="Tekstvak 11"/>
          <p:cNvSpPr txBox="1"/>
          <p:nvPr userDrawn="1"/>
        </p:nvSpPr>
        <p:spPr>
          <a:xfrm>
            <a:off x="4565917" y="4783013"/>
            <a:ext cx="231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/>
              <a:t>/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 out 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39997" cy="51434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7599" y="4767263"/>
            <a:ext cx="20574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8C567B-73F1-574B-9C2B-DAA2C896A316}" type="datetime1">
              <a:rPr lang="nl-NL" smtClean="0"/>
              <a:t>14-6-2023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3899" y="4767263"/>
            <a:ext cx="3086100" cy="2738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4767263"/>
            <a:ext cx="607483" cy="2738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ekstvak 9"/>
          <p:cNvSpPr txBox="1"/>
          <p:nvPr userDrawn="1"/>
        </p:nvSpPr>
        <p:spPr>
          <a:xfrm>
            <a:off x="1232052" y="4783013"/>
            <a:ext cx="231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/>
              <a:t>/</a:t>
            </a:r>
          </a:p>
        </p:txBody>
      </p:sp>
      <p:sp>
        <p:nvSpPr>
          <p:cNvPr id="12" name="Tekstvak 11"/>
          <p:cNvSpPr txBox="1"/>
          <p:nvPr userDrawn="1"/>
        </p:nvSpPr>
        <p:spPr>
          <a:xfrm>
            <a:off x="4565917" y="4783013"/>
            <a:ext cx="231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058509" cy="994172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058509" cy="3263504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 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39997" cy="51434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7599" y="4767263"/>
            <a:ext cx="20574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0E7416D-9E41-0547-920C-0521E403FABF}" type="datetime1">
              <a:rPr lang="nl-NL" smtClean="0"/>
              <a:t>14-6-2023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3899" y="4767263"/>
            <a:ext cx="3086100" cy="2738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4767263"/>
            <a:ext cx="607483" cy="2738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ekstvak 9"/>
          <p:cNvSpPr txBox="1"/>
          <p:nvPr userDrawn="1"/>
        </p:nvSpPr>
        <p:spPr>
          <a:xfrm>
            <a:off x="1232052" y="4783013"/>
            <a:ext cx="231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/>
              <a:t>/</a:t>
            </a:r>
          </a:p>
        </p:txBody>
      </p:sp>
      <p:sp>
        <p:nvSpPr>
          <p:cNvPr id="12" name="Tekstvak 11"/>
          <p:cNvSpPr txBox="1"/>
          <p:nvPr userDrawn="1"/>
        </p:nvSpPr>
        <p:spPr>
          <a:xfrm>
            <a:off x="4565917" y="4783013"/>
            <a:ext cx="231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/>
              <a:t>/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058509" cy="994172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058509" cy="3263504"/>
          </a:xfrm>
        </p:spPr>
        <p:txBody>
          <a:bodyPr numCol="2"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 out BB +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39995" cy="5143498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797599" y="4767263"/>
            <a:ext cx="20574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5D910F-A44B-F841-A28D-96AC4D084FAB}" type="datetime1">
              <a:rPr lang="nl-NL" smtClean="0"/>
              <a:t>14-6-2023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3899" y="4767263"/>
            <a:ext cx="3086100" cy="2738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4767263"/>
            <a:ext cx="607483" cy="2738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1232052" y="4783013"/>
            <a:ext cx="231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/>
              <a:t>/</a:t>
            </a:r>
          </a:p>
        </p:txBody>
      </p:sp>
      <p:sp>
        <p:nvSpPr>
          <p:cNvPr id="14" name="Tekstvak 13"/>
          <p:cNvSpPr txBox="1"/>
          <p:nvPr userDrawn="1"/>
        </p:nvSpPr>
        <p:spPr>
          <a:xfrm>
            <a:off x="4565917" y="4783013"/>
            <a:ext cx="231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/>
              <a:t>/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058509" cy="994172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058509" cy="3263504"/>
          </a:xfrm>
        </p:spPr>
        <p:txBody>
          <a:bodyPr numCol="2"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 ou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39995" cy="51434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7599" y="4767263"/>
            <a:ext cx="20574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0E7416D-9E41-0547-920C-0521E403FABF}" type="datetime1">
              <a:rPr lang="nl-NL" smtClean="0"/>
              <a:t>14-6-2023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3899" y="4767263"/>
            <a:ext cx="3086100" cy="2738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4767263"/>
            <a:ext cx="607483" cy="2738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ekstvak 9"/>
          <p:cNvSpPr txBox="1"/>
          <p:nvPr userDrawn="1"/>
        </p:nvSpPr>
        <p:spPr>
          <a:xfrm>
            <a:off x="1232052" y="4783013"/>
            <a:ext cx="231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/>
              <a:t>/</a:t>
            </a:r>
          </a:p>
        </p:txBody>
      </p:sp>
      <p:sp>
        <p:nvSpPr>
          <p:cNvPr id="12" name="Tekstvak 11"/>
          <p:cNvSpPr txBox="1"/>
          <p:nvPr userDrawn="1"/>
        </p:nvSpPr>
        <p:spPr>
          <a:xfrm>
            <a:off x="4565917" y="4783013"/>
            <a:ext cx="231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/>
              <a:t>/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058509" cy="994172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058509" cy="3263504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 out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39995" cy="514349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7599" y="4767263"/>
            <a:ext cx="20574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0E7416D-9E41-0547-920C-0521E403FABF}" type="datetime1">
              <a:rPr lang="nl-NL" smtClean="0"/>
              <a:t>14-6-2023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3899" y="4767263"/>
            <a:ext cx="3086100" cy="2738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4767263"/>
            <a:ext cx="607483" cy="2738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ekstvak 9"/>
          <p:cNvSpPr txBox="1"/>
          <p:nvPr userDrawn="1"/>
        </p:nvSpPr>
        <p:spPr>
          <a:xfrm>
            <a:off x="1232052" y="4783013"/>
            <a:ext cx="231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/>
              <a:t>/</a:t>
            </a:r>
          </a:p>
        </p:txBody>
      </p:sp>
      <p:sp>
        <p:nvSpPr>
          <p:cNvPr id="12" name="Tekstvak 11"/>
          <p:cNvSpPr txBox="1"/>
          <p:nvPr userDrawn="1"/>
        </p:nvSpPr>
        <p:spPr>
          <a:xfrm>
            <a:off x="4565917" y="4783013"/>
            <a:ext cx="231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058509" cy="994172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058509" cy="3263504"/>
          </a:xfrm>
        </p:spPr>
        <p:txBody>
          <a:bodyPr numCol="1"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 ou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39994" cy="514349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7599" y="4767263"/>
            <a:ext cx="20574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0E7416D-9E41-0547-920C-0521E403FABF}" type="datetime1">
              <a:rPr lang="nl-NL" smtClean="0"/>
              <a:t>14-6-2023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3899" y="4767263"/>
            <a:ext cx="3086100" cy="2738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4767263"/>
            <a:ext cx="607483" cy="2738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ekstvak 9"/>
          <p:cNvSpPr txBox="1"/>
          <p:nvPr userDrawn="1"/>
        </p:nvSpPr>
        <p:spPr>
          <a:xfrm>
            <a:off x="1232052" y="4783013"/>
            <a:ext cx="231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/>
              <a:t>/</a:t>
            </a:r>
          </a:p>
        </p:txBody>
      </p:sp>
      <p:sp>
        <p:nvSpPr>
          <p:cNvPr id="12" name="Tekstvak 11"/>
          <p:cNvSpPr txBox="1"/>
          <p:nvPr userDrawn="1"/>
        </p:nvSpPr>
        <p:spPr>
          <a:xfrm>
            <a:off x="4565917" y="4783013"/>
            <a:ext cx="231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058509" cy="994172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058509" cy="3263504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 out 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39994" cy="5143496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7599" y="4767263"/>
            <a:ext cx="20574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0E7416D-9E41-0547-920C-0521E403FABF}" type="datetime1">
              <a:rPr lang="nl-NL" smtClean="0"/>
              <a:t>14-6-2023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3899" y="4767263"/>
            <a:ext cx="3086100" cy="2738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4767263"/>
            <a:ext cx="607483" cy="273844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ekstvak 9"/>
          <p:cNvSpPr txBox="1"/>
          <p:nvPr userDrawn="1"/>
        </p:nvSpPr>
        <p:spPr>
          <a:xfrm>
            <a:off x="1232052" y="4783013"/>
            <a:ext cx="231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/>
              <a:t>/</a:t>
            </a:r>
          </a:p>
        </p:txBody>
      </p:sp>
      <p:sp>
        <p:nvSpPr>
          <p:cNvPr id="12" name="Tekstvak 11"/>
          <p:cNvSpPr txBox="1"/>
          <p:nvPr userDrawn="1"/>
        </p:nvSpPr>
        <p:spPr>
          <a:xfrm>
            <a:off x="4565917" y="4783013"/>
            <a:ext cx="2316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="1" dirty="0"/>
              <a:t>/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058509" cy="994172"/>
          </a:xfrm>
        </p:spPr>
        <p:txBody>
          <a:bodyPr>
            <a:no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058509" cy="3263504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/>
            </a:lvl1pPr>
            <a:lvl2pPr marL="342900" indent="0">
              <a:lnSpc>
                <a:spcPct val="150000"/>
              </a:lnSpc>
              <a:buNone/>
              <a:defRPr/>
            </a:lvl2pPr>
            <a:lvl3pPr marL="685800" indent="0">
              <a:lnSpc>
                <a:spcPct val="150000"/>
              </a:lnSpc>
              <a:buNone/>
              <a:defRPr/>
            </a:lvl3pPr>
            <a:lvl4pPr marL="1028700" indent="0">
              <a:lnSpc>
                <a:spcPct val="150000"/>
              </a:lnSpc>
              <a:buNone/>
              <a:defRPr/>
            </a:lvl4pPr>
            <a:lvl5pPr marL="1371600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D352-FA51-8B45-8D2A-35769015F660}" type="datetime1">
              <a:rPr lang="nl-NL" smtClean="0"/>
              <a:t>14-6-2023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9" r:id="rId3"/>
    <p:sldLayoutId id="2147483670" r:id="rId4"/>
    <p:sldLayoutId id="2147483667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Da.steijn@sevenwolden.nl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A9CF13-DA9E-80EA-78D8-37D9C010D2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4466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F58C9335-A1E4-435B-B4F7-E065D8921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>
                <a:latin typeface="Verdana" panose="020B0604030504040204" pitchFamily="34" charset="0"/>
              </a:rPr>
              <a:t>Wat nu?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281CB3D-DDD5-4230-93E6-AC7C9EAC4F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nl-NL" altLang="nl-NL" sz="2000" dirty="0">
                <a:latin typeface="Verdana" panose="020B0604030504040204" pitchFamily="34" charset="0"/>
              </a:rPr>
              <a:t>Eerst je herkansing inzetten!</a:t>
            </a:r>
          </a:p>
          <a:p>
            <a:pPr eaLnBrk="1" hangingPunct="1">
              <a:lnSpc>
                <a:spcPct val="90000"/>
              </a:lnSpc>
            </a:pPr>
            <a:endParaRPr lang="nl-NL" altLang="nl-NL" sz="2000" dirty="0">
              <a:latin typeface="Verdana" panose="020B060403050404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nl-NL" altLang="nl-NL" sz="2000" dirty="0">
                <a:latin typeface="Verdana" panose="020B0604030504040204" pitchFamily="34" charset="0"/>
              </a:rPr>
              <a:t>Opties: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altLang="nl-NL" sz="2000" dirty="0">
                <a:latin typeface="Verdana" panose="020B0604030504040204" pitchFamily="34" charset="0"/>
              </a:rPr>
              <a:t>FS: hele examenjaar overdoen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altLang="nl-NL" sz="2000" dirty="0">
                <a:latin typeface="Verdana" panose="020B0604030504040204" pitchFamily="34" charset="0"/>
              </a:rPr>
              <a:t>VAVO: bepaalde vakken helemaal over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nl-NL" altLang="nl-NL" sz="2000" dirty="0">
              <a:latin typeface="Verdana" panose="020B060403050404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nl-NL" altLang="nl-NL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1800" dirty="0">
                <a:latin typeface="Verdana" panose="020B0604030504040204" pitchFamily="34" charset="0"/>
              </a:rPr>
              <a:t>	 </a:t>
            </a:r>
            <a:r>
              <a:rPr lang="nl-NL" altLang="nl-NL" sz="18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339957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F58C9335-A1E4-435B-B4F7-E065D8921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>
                <a:latin typeface="Verdana" panose="020B0604030504040204" pitchFamily="34" charset="0"/>
              </a:rPr>
              <a:t>VAVO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281CB3D-DDD5-4230-93E6-AC7C9EAC4F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nl-NL" altLang="nl-NL" sz="2000" dirty="0">
                <a:latin typeface="Verdana"/>
                <a:ea typeface="Verdana"/>
              </a:rPr>
              <a:t>Certificaten halen voor max. 4 vakken.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nl-NL" altLang="nl-NL" sz="2000" dirty="0">
                <a:latin typeface="Verdana"/>
                <a:ea typeface="Verdana"/>
              </a:rPr>
              <a:t>Op vakken die niet worden overgedaan moet een 5.5 of meer gehaald zijn.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nl-NL" altLang="nl-NL" sz="2000" dirty="0">
                <a:latin typeface="Verdana"/>
                <a:ea typeface="Verdana"/>
              </a:rPr>
              <a:t>De nieuw behaalde cijfers worden in de huidige cijferlijst geschoven en vervangen het totale examencijfer.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nl-NL" altLang="nl-NL" sz="2000" dirty="0">
                <a:latin typeface="Verdana"/>
                <a:ea typeface="Verdana"/>
              </a:rPr>
              <a:t>Slaag-/zakregeling schooljaar 23-24.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nl-NL" altLang="nl-NL" sz="2000" dirty="0">
                <a:latin typeface="Verdana"/>
                <a:ea typeface="Verdana"/>
              </a:rPr>
              <a:t>Diploma van het Friesland College/</a:t>
            </a:r>
            <a:r>
              <a:rPr lang="nl-NL" altLang="nl-NL" sz="2000" dirty="0" err="1">
                <a:latin typeface="Verdana"/>
                <a:ea typeface="Verdana"/>
              </a:rPr>
              <a:t>Firda</a:t>
            </a:r>
            <a:r>
              <a:rPr lang="nl-NL" altLang="nl-NL" sz="2000" dirty="0">
                <a:latin typeface="Verdana"/>
                <a:ea typeface="Verdana"/>
              </a:rPr>
              <a:t> heeft dezelfde waarde als elk mavo/havo/vwo-diploma.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1800" dirty="0">
                <a:latin typeface="Verdana"/>
                <a:ea typeface="Verdana"/>
              </a:rPr>
              <a:t>	 </a:t>
            </a:r>
            <a:r>
              <a:rPr lang="nl-NL" altLang="nl-NL" sz="1800" dirty="0"/>
              <a:t>			</a:t>
            </a:r>
            <a:endParaRPr lang="nl-NL" altLang="nl-NL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0845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6E3016E-E49B-456F-A138-DF8BCA7A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058509" cy="523325"/>
          </a:xfrm>
        </p:spPr>
        <p:txBody>
          <a:bodyPr>
            <a:noAutofit/>
          </a:bodyPr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VOORDEEL</a:t>
            </a:r>
          </a:p>
        </p:txBody>
      </p:sp>
      <p:sp>
        <p:nvSpPr>
          <p:cNvPr id="4099" name="Rectangle 6">
            <a:extLst>
              <a:ext uri="{FF2B5EF4-FFF2-40B4-BE49-F238E27FC236}">
                <a16:creationId xmlns:a16="http://schemas.microsoft.com/office/drawing/2014/main" id="{A51A834F-A268-4980-A143-10AACFDD22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734025"/>
            <a:ext cx="7058509" cy="3263504"/>
          </a:xfrm>
        </p:spPr>
        <p:txBody>
          <a:bodyPr>
            <a:noAutofit/>
          </a:bodyPr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nl-NL" altLang="nl-NL" sz="2000" dirty="0">
                <a:latin typeface="Verdana" panose="020B0604030504040204" pitchFamily="34" charset="0"/>
              </a:rPr>
              <a:t>Concentreren op een paar vakken.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nl-NL" altLang="nl-NL" sz="2000" dirty="0">
                <a:latin typeface="Verdana" panose="020B0604030504040204" pitchFamily="34" charset="0"/>
              </a:rPr>
              <a:t>Les in </a:t>
            </a:r>
            <a:r>
              <a:rPr lang="nl-NL" altLang="nl-NL" sz="2000" b="1" dirty="0">
                <a:latin typeface="Verdana" panose="020B0604030504040204" pitchFamily="34" charset="0"/>
              </a:rPr>
              <a:t>dagdelen van 3 uren per vak per week</a:t>
            </a:r>
            <a:r>
              <a:rPr lang="nl-NL" altLang="nl-NL" sz="2000" dirty="0">
                <a:latin typeface="Verdana" panose="020B0604030504040204" pitchFamily="34" charset="0"/>
              </a:rPr>
              <a:t>, zodat er tijd over is voor evt. een bijbaantje.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nl-NL" altLang="nl-NL" sz="2000" dirty="0">
                <a:latin typeface="Verdana" panose="020B0604030504040204" pitchFamily="34" charset="0"/>
              </a:rPr>
              <a:t>Minder schools dan op een “gewone” school voor voortgezet onderwijs.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nl-NL" altLang="nl-NL" sz="2000" dirty="0">
                <a:latin typeface="Verdana" panose="020B0604030504040204" pitchFamily="34" charset="0"/>
              </a:rPr>
              <a:t>Je werkt alle stof van de bovenbouw weer helemaal door.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nl-NL" altLang="nl-NL" sz="2000" dirty="0">
                <a:latin typeface="Verdana" panose="020B0604030504040204" pitchFamily="34" charset="0"/>
              </a:rPr>
              <a:t>Ander vak kiezen is mogelijk (bijv. </a:t>
            </a:r>
            <a:r>
              <a:rPr lang="nl-NL" altLang="nl-NL" sz="2000" dirty="0" err="1">
                <a:latin typeface="Verdana" panose="020B0604030504040204" pitchFamily="34" charset="0"/>
              </a:rPr>
              <a:t>wiA</a:t>
            </a:r>
            <a:r>
              <a:rPr lang="nl-NL" altLang="nl-NL" sz="2000" dirty="0">
                <a:latin typeface="Verdana" panose="020B0604030504040204" pitchFamily="34" charset="0"/>
              </a:rPr>
              <a:t> </a:t>
            </a:r>
            <a:r>
              <a:rPr lang="nl-NL" altLang="nl-NL" sz="2000" dirty="0" err="1">
                <a:latin typeface="Verdana" panose="020B0604030504040204" pitchFamily="34" charset="0"/>
              </a:rPr>
              <a:t>ipv</a:t>
            </a:r>
            <a:r>
              <a:rPr lang="nl-NL" altLang="nl-NL" sz="2000" dirty="0">
                <a:latin typeface="Verdana" panose="020B0604030504040204" pitchFamily="34" charset="0"/>
              </a:rPr>
              <a:t> </a:t>
            </a:r>
            <a:r>
              <a:rPr lang="nl-NL" altLang="nl-NL" sz="2000" dirty="0" err="1">
                <a:latin typeface="Verdana" panose="020B0604030504040204" pitchFamily="34" charset="0"/>
              </a:rPr>
              <a:t>wiB</a:t>
            </a:r>
            <a:r>
              <a:rPr lang="nl-NL" altLang="nl-NL" sz="2000" dirty="0">
                <a:latin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8808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0E617954-2CAA-4A12-8FB3-9D2B18FDA3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NL" altLang="nl-NL">
                <a:latin typeface="Verdana" panose="020B0604030504040204" pitchFamily="34" charset="0"/>
              </a:rPr>
              <a:t>NADEEL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D512E3-981A-44E2-BE5F-C0EDF391D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Verdana"/>
                <a:ea typeface="Verdana"/>
                <a:cs typeface="Verdana" panose="020B0604030504040204" pitchFamily="34" charset="0"/>
              </a:rPr>
              <a:t>Veel meer op jezelf aangewezen – zelfstandig kunnen werken – minder controle – niet een vaste routine.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Verdana"/>
                <a:ea typeface="Verdana"/>
                <a:cs typeface="Verdana" panose="020B0604030504040204" pitchFamily="34" charset="0"/>
              </a:rPr>
              <a:t>Reiskosten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Verdana"/>
                <a:ea typeface="Verdana"/>
                <a:cs typeface="Verdana" panose="020B0604030504040204" pitchFamily="34" charset="0"/>
              </a:rPr>
              <a:t>Lessen in Leeuwarden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Verdana"/>
                <a:ea typeface="Verdana"/>
                <a:cs typeface="Verdana" panose="020B0604030504040204" pitchFamily="34" charset="0"/>
              </a:rPr>
              <a:t>Uitbesteding maximaal voor één jaar</a:t>
            </a:r>
          </a:p>
        </p:txBody>
      </p:sp>
    </p:spTree>
    <p:extLst>
      <p:ext uri="{BB962C8B-B14F-4D97-AF65-F5344CB8AC3E}">
        <p14:creationId xmlns:p14="http://schemas.microsoft.com/office/powerpoint/2010/main" val="2388483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BEBAADB5-BE2A-4D07-B8DA-BDDD377FC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NL" altLang="nl-NL" dirty="0">
                <a:latin typeface="Verdana" panose="020B0604030504040204" pitchFamily="34" charset="0"/>
              </a:rPr>
              <a:t>UITBESTEDING 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266B369-21B5-4A72-AE92-9878A1529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dirty="0">
                <a:latin typeface="Verdana"/>
                <a:ea typeface="Verdana"/>
                <a:cs typeface="Verdana" panose="020B0604030504040204" pitchFamily="34" charset="0"/>
              </a:rPr>
              <a:t>Jonger dan 18 jaar uitsluitend via uitbesteding.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dirty="0">
                <a:latin typeface="Verdana"/>
                <a:ea typeface="Verdana"/>
                <a:cs typeface="Verdana" panose="020B0604030504040204" pitchFamily="34" charset="0"/>
              </a:rPr>
              <a:t>Voor maximaal 4 vakken.</a:t>
            </a:r>
            <a:endParaRPr lang="nl-NL" sz="2000" b="1" dirty="0">
              <a:latin typeface="Verdana"/>
              <a:ea typeface="Verdana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dirty="0">
                <a:latin typeface="Verdana"/>
                <a:ea typeface="Verdana"/>
                <a:cs typeface="Verdana" panose="020B0604030504040204" pitchFamily="34" charset="0"/>
              </a:rPr>
              <a:t>Je blijft leerling van OSG Sevenwolden in een zgn. externe klas, maar krijgt les op </a:t>
            </a:r>
            <a:r>
              <a:rPr lang="nl-NL" sz="2000" dirty="0" err="1">
                <a:latin typeface="Verdana"/>
                <a:ea typeface="Verdana"/>
                <a:cs typeface="Verdana" panose="020B0604030504040204" pitchFamily="34" charset="0"/>
              </a:rPr>
              <a:t>Firda</a:t>
            </a:r>
            <a:r>
              <a:rPr lang="nl-NL" sz="2000" dirty="0">
                <a:latin typeface="Verdana"/>
                <a:ea typeface="Verdana"/>
                <a:cs typeface="Verdana" panose="020B060403050404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dirty="0">
                <a:latin typeface="Verdana"/>
                <a:ea typeface="Verdana"/>
                <a:cs typeface="Verdana" panose="020B0604030504040204" pitchFamily="34" charset="0"/>
              </a:rPr>
              <a:t>Veel, maar niet alle vakken worden aangeboden.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2000" dirty="0">
                <a:latin typeface="Verdana"/>
                <a:ea typeface="Verdana"/>
                <a:cs typeface="Verdana" panose="020B0604030504040204" pitchFamily="34" charset="0"/>
              </a:rPr>
              <a:t>Les in Leeuwarden.</a:t>
            </a:r>
          </a:p>
        </p:txBody>
      </p:sp>
    </p:spTree>
    <p:extLst>
      <p:ext uri="{BB962C8B-B14F-4D97-AF65-F5344CB8AC3E}">
        <p14:creationId xmlns:p14="http://schemas.microsoft.com/office/powerpoint/2010/main" val="2846789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984B7D7-B4E5-4A01-BB5E-7459AEF88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VAVO op Rijksbekostiging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0F0BD33-14D8-44AA-AEE1-BBD8070995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latin typeface="Verdana"/>
                <a:ea typeface="Verdana"/>
                <a:cs typeface="Verdana" panose="020B0604030504040204" pitchFamily="34" charset="0"/>
              </a:rPr>
              <a:t>Alleen mogelijk voor 18+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latin typeface="Verdana"/>
                <a:ea typeface="Verdana"/>
                <a:cs typeface="Verdana" panose="020B0604030504040204" pitchFamily="34" charset="0"/>
              </a:rPr>
              <a:t>&gt; Vier vakken mogelijk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latin typeface="Verdana"/>
                <a:ea typeface="Verdana"/>
                <a:cs typeface="Verdana" panose="020B0604030504040204" pitchFamily="34" charset="0"/>
              </a:rPr>
              <a:t>Alle kosten voor de leerling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nl-NL" altLang="nl-NL" sz="2000" dirty="0">
                <a:latin typeface="Verdana"/>
                <a:ea typeface="Verdana"/>
                <a:cs typeface="Verdana" panose="020B0604030504040204" pitchFamily="34" charset="0"/>
              </a:rPr>
              <a:t>Tegemoetkoming scholieren DUO</a:t>
            </a:r>
          </a:p>
          <a:p>
            <a:pPr>
              <a:lnSpc>
                <a:spcPct val="90000"/>
              </a:lnSpc>
              <a:defRPr/>
            </a:pPr>
            <a:endParaRPr lang="nl-NL" altLang="nl-N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nl-NL" altLang="nl-NL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nl-NL" altLang="nl-NL" dirty="0"/>
          </a:p>
          <a:p>
            <a:pPr>
              <a:lnSpc>
                <a:spcPct val="90000"/>
              </a:lnSpc>
              <a:defRPr/>
            </a:pPr>
            <a:r>
              <a:rPr lang="nl-NL" altLang="nl-NL" dirty="0"/>
              <a:t>		</a:t>
            </a:r>
            <a:endParaRPr lang="nl-NL" altLang="nl-NL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866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7AEC03EC-7933-4808-8151-39D3B197F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73844"/>
            <a:ext cx="7058509" cy="597827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dirty="0">
                <a:latin typeface="Verdana" panose="020B0604030504040204" pitchFamily="34" charset="0"/>
              </a:rPr>
              <a:t>Wat te doen?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5EDE6DFC-17FE-4A70-B926-0279A3C796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871672"/>
            <a:ext cx="7058509" cy="376105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nl-NL" dirty="0">
                <a:latin typeface="Verdana"/>
                <a:ea typeface="Verdana"/>
              </a:rPr>
              <a:t>B</a:t>
            </a:r>
            <a:r>
              <a:rPr lang="en-US" altLang="nl-NL" sz="1800" dirty="0">
                <a:latin typeface="Verdana"/>
                <a:ea typeface="Verdana"/>
              </a:rPr>
              <a:t>ij </a:t>
            </a:r>
            <a:r>
              <a:rPr lang="en-US" altLang="nl-NL" sz="1800" dirty="0" err="1">
                <a:latin typeface="Verdana"/>
                <a:ea typeface="Verdana"/>
              </a:rPr>
              <a:t>niet-slagen</a:t>
            </a:r>
            <a:r>
              <a:rPr lang="en-US" altLang="nl-NL" sz="1800" dirty="0">
                <a:latin typeface="Verdana"/>
                <a:ea typeface="Verdana"/>
              </a:rPr>
              <a:t> </a:t>
            </a:r>
            <a:r>
              <a:rPr lang="en-US" altLang="nl-NL" sz="1800" dirty="0" err="1">
                <a:latin typeface="Verdana"/>
                <a:ea typeface="Verdana"/>
              </a:rPr>
              <a:t>onmiddellijk</a:t>
            </a:r>
            <a:r>
              <a:rPr lang="en-US" altLang="nl-NL" sz="1800" dirty="0">
                <a:latin typeface="Verdana"/>
                <a:ea typeface="Verdana"/>
              </a:rPr>
              <a:t> </a:t>
            </a:r>
            <a:r>
              <a:rPr lang="en-US" altLang="nl-NL" sz="1800" dirty="0" err="1">
                <a:latin typeface="Verdana"/>
                <a:ea typeface="Verdana"/>
              </a:rPr>
              <a:t>na</a:t>
            </a:r>
            <a:r>
              <a:rPr lang="en-US" altLang="nl-NL" sz="1800" dirty="0">
                <a:latin typeface="Verdana"/>
                <a:ea typeface="Verdana"/>
              </a:rPr>
              <a:t> TV 2 op </a:t>
            </a:r>
            <a:r>
              <a:rPr lang="en-US" altLang="nl-NL" sz="1800" dirty="0" err="1">
                <a:latin typeface="Verdana"/>
                <a:ea typeface="Verdana"/>
              </a:rPr>
              <a:t>dezelfde</a:t>
            </a:r>
            <a:r>
              <a:rPr lang="en-US" altLang="nl-NL" sz="1800" dirty="0">
                <a:latin typeface="Verdana"/>
                <a:ea typeface="Verdana"/>
              </a:rPr>
              <a:t> </a:t>
            </a:r>
            <a:r>
              <a:rPr lang="en-US" altLang="nl-NL" sz="1800" dirty="0" err="1">
                <a:latin typeface="Verdana"/>
                <a:ea typeface="Verdana"/>
              </a:rPr>
              <a:t>dag</a:t>
            </a:r>
            <a:r>
              <a:rPr lang="en-US" altLang="nl-NL" sz="1800" dirty="0">
                <a:latin typeface="Verdana"/>
                <a:ea typeface="Verdana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nl-NL" sz="1800" b="1" dirty="0">
                <a:latin typeface="Verdana"/>
                <a:ea typeface="Verdana"/>
              </a:rPr>
              <a:t>MAAK AFSPRAAK MET DE DECAAN</a:t>
            </a:r>
            <a:r>
              <a:rPr lang="en-US" altLang="nl-NL" sz="1800" dirty="0">
                <a:latin typeface="Verdana"/>
                <a:ea typeface="Verdana"/>
              </a:rPr>
              <a:t> om de </a:t>
            </a:r>
            <a:r>
              <a:rPr lang="en-US" altLang="nl-NL" sz="1800" dirty="0" err="1">
                <a:latin typeface="Verdana"/>
                <a:ea typeface="Verdana"/>
              </a:rPr>
              <a:t>formulieren</a:t>
            </a:r>
            <a:r>
              <a:rPr lang="en-US" altLang="nl-NL" sz="1800" dirty="0">
                <a:latin typeface="Verdana"/>
                <a:ea typeface="Verdana"/>
              </a:rPr>
              <a:t> in </a:t>
            </a:r>
            <a:r>
              <a:rPr lang="en-US" altLang="nl-NL" sz="1800" dirty="0" err="1">
                <a:latin typeface="Verdana"/>
                <a:ea typeface="Verdana"/>
              </a:rPr>
              <a:t>te</a:t>
            </a:r>
            <a:r>
              <a:rPr lang="en-US" altLang="nl-NL" sz="1800" dirty="0">
                <a:latin typeface="Verdana"/>
                <a:ea typeface="Verdana"/>
              </a:rPr>
              <a:t> </a:t>
            </a:r>
            <a:r>
              <a:rPr lang="en-US" altLang="nl-NL" sz="1800" dirty="0" err="1">
                <a:latin typeface="Verdana"/>
                <a:ea typeface="Verdana"/>
              </a:rPr>
              <a:t>vullen</a:t>
            </a:r>
            <a:r>
              <a:rPr lang="en-US" altLang="nl-NL" sz="1800" dirty="0">
                <a:latin typeface="Verdana"/>
                <a:ea typeface="Verdana"/>
              </a:rPr>
              <a:t> (</a:t>
            </a:r>
            <a:r>
              <a:rPr lang="en-US" altLang="nl-NL" sz="1800" dirty="0" err="1">
                <a:latin typeface="Verdana"/>
                <a:ea typeface="Verdana"/>
              </a:rPr>
              <a:t>uitbestedings</a:t>
            </a:r>
            <a:r>
              <a:rPr lang="en-US" altLang="nl-NL" sz="1800" dirty="0">
                <a:latin typeface="Verdana"/>
                <a:ea typeface="Verdana"/>
              </a:rPr>
              <a:t>- </a:t>
            </a:r>
            <a:r>
              <a:rPr lang="en-US" altLang="nl-NL" sz="1800" dirty="0" err="1">
                <a:latin typeface="Verdana"/>
                <a:ea typeface="Verdana"/>
              </a:rPr>
              <a:t>en</a:t>
            </a:r>
            <a:r>
              <a:rPr lang="en-US" altLang="nl-NL" sz="1800" dirty="0">
                <a:latin typeface="Verdana"/>
                <a:ea typeface="Verdana"/>
              </a:rPr>
              <a:t> </a:t>
            </a:r>
            <a:r>
              <a:rPr lang="en-US" altLang="nl-NL" sz="1800" dirty="0" err="1">
                <a:latin typeface="Verdana"/>
                <a:ea typeface="Verdana"/>
              </a:rPr>
              <a:t>overdrachtsformulier</a:t>
            </a:r>
            <a:endParaRPr lang="en-US" altLang="nl-NL" sz="1800" dirty="0">
              <a:latin typeface="Verdana"/>
              <a:ea typeface="Verdan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nl-NL" sz="1800" dirty="0" err="1">
                <a:latin typeface="Verdana"/>
                <a:ea typeface="Verdana"/>
              </a:rPr>
              <a:t>Aanmelden</a:t>
            </a:r>
            <a:r>
              <a:rPr lang="en-US" altLang="nl-NL" sz="1800" dirty="0">
                <a:latin typeface="Verdana"/>
                <a:ea typeface="Verdana"/>
              </a:rPr>
              <a:t> </a:t>
            </a:r>
            <a:r>
              <a:rPr lang="en-US" altLang="nl-NL" sz="1800" dirty="0" err="1">
                <a:latin typeface="Verdana"/>
                <a:ea typeface="Verdana"/>
              </a:rPr>
              <a:t>bij</a:t>
            </a:r>
            <a:r>
              <a:rPr lang="en-US" altLang="nl-NL" sz="1800" dirty="0">
                <a:latin typeface="Verdana"/>
                <a:ea typeface="Verdana"/>
              </a:rPr>
              <a:t> </a:t>
            </a:r>
            <a:r>
              <a:rPr lang="en-US" altLang="nl-NL" sz="1800" dirty="0" err="1">
                <a:latin typeface="Verdana"/>
                <a:ea typeface="Verdana"/>
              </a:rPr>
              <a:t>Firda</a:t>
            </a:r>
            <a:r>
              <a:rPr lang="en-US" altLang="nl-NL" sz="1800" dirty="0">
                <a:latin typeface="Verdana"/>
                <a:ea typeface="Verdana"/>
              </a:rPr>
              <a:t> via CAMBO op 7 </a:t>
            </a:r>
            <a:r>
              <a:rPr lang="en-US" altLang="nl-NL" sz="1800" dirty="0" err="1">
                <a:latin typeface="Verdana"/>
                <a:ea typeface="Verdana"/>
              </a:rPr>
              <a:t>juli</a:t>
            </a:r>
            <a:r>
              <a:rPr lang="en-US" altLang="nl-NL" sz="1800" dirty="0">
                <a:latin typeface="Verdana"/>
                <a:ea typeface="Verdana"/>
              </a:rPr>
              <a:t> 2023 tot 12.00 </a:t>
            </a:r>
            <a:r>
              <a:rPr lang="en-US" altLang="nl-NL" sz="1800" dirty="0" err="1">
                <a:latin typeface="Verdana"/>
                <a:ea typeface="Verdana"/>
              </a:rPr>
              <a:t>uur</a:t>
            </a:r>
            <a:r>
              <a:rPr lang="en-US" altLang="nl-NL" sz="1800" dirty="0">
                <a:latin typeface="Verdana"/>
                <a:ea typeface="Verdana"/>
              </a:rPr>
              <a:t> ‘s </a:t>
            </a:r>
            <a:r>
              <a:rPr lang="en-US" altLang="nl-NL" sz="1800" dirty="0" err="1">
                <a:latin typeface="Verdana"/>
                <a:ea typeface="Verdana"/>
              </a:rPr>
              <a:t>middags</a:t>
            </a:r>
            <a:r>
              <a:rPr lang="en-US" altLang="nl-NL" sz="1800" dirty="0">
                <a:latin typeface="Verdana"/>
                <a:ea typeface="Verdana"/>
              </a:rPr>
              <a:t>. </a:t>
            </a:r>
            <a:r>
              <a:rPr lang="en-US" altLang="nl-NL" sz="1800" dirty="0" err="1">
                <a:latin typeface="Verdana"/>
                <a:ea typeface="Verdana"/>
              </a:rPr>
              <a:t>DigiD</a:t>
            </a:r>
            <a:r>
              <a:rPr lang="en-US" altLang="nl-NL" sz="1800" dirty="0">
                <a:latin typeface="Verdana"/>
                <a:ea typeface="Verdana"/>
              </a:rPr>
              <a:t> </a:t>
            </a:r>
            <a:r>
              <a:rPr lang="en-US" altLang="nl-NL" sz="1800" dirty="0" err="1">
                <a:latin typeface="Verdana"/>
                <a:ea typeface="Verdana"/>
              </a:rPr>
              <a:t>nodig</a:t>
            </a:r>
            <a:r>
              <a:rPr lang="en-US" altLang="nl-NL" sz="1800" dirty="0">
                <a:latin typeface="Verdana"/>
                <a:ea typeface="Verdana"/>
              </a:rPr>
              <a:t>.</a:t>
            </a:r>
            <a:endParaRPr lang="en-US" altLang="nl-NL" sz="1800" dirty="0">
              <a:latin typeface="Verdana" panose="020B0604030504040204" pitchFamily="34" charset="0"/>
              <a:ea typeface="Verdan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nl-NL" sz="1800" dirty="0">
                <a:latin typeface="Verdana"/>
                <a:ea typeface="Verdana"/>
              </a:rPr>
              <a:t>Centrale intake: 10 of 11 </a:t>
            </a:r>
            <a:r>
              <a:rPr lang="en-US" altLang="nl-NL" sz="1800" dirty="0" err="1">
                <a:latin typeface="Verdana"/>
                <a:ea typeface="Verdana"/>
              </a:rPr>
              <a:t>juli</a:t>
            </a:r>
            <a:r>
              <a:rPr lang="en-US" altLang="nl-NL" sz="1800" dirty="0">
                <a:latin typeface="Verdana"/>
                <a:ea typeface="Verdana"/>
              </a:rPr>
              <a:t> (</a:t>
            </a:r>
            <a:r>
              <a:rPr lang="en-US" altLang="nl-NL" sz="1800" dirty="0" err="1">
                <a:latin typeface="Verdana"/>
                <a:ea typeface="Verdana"/>
              </a:rPr>
              <a:t>wordt</a:t>
            </a:r>
            <a:r>
              <a:rPr lang="en-US" altLang="nl-NL" sz="1800" dirty="0">
                <a:latin typeface="Verdana"/>
                <a:ea typeface="Verdana"/>
              </a:rPr>
              <a:t> </a:t>
            </a:r>
            <a:r>
              <a:rPr lang="en-US" altLang="nl-NL" sz="1800" dirty="0" err="1">
                <a:latin typeface="Verdana"/>
                <a:ea typeface="Verdana"/>
              </a:rPr>
              <a:t>nog</a:t>
            </a:r>
            <a:r>
              <a:rPr lang="en-US" altLang="nl-NL" sz="1800" dirty="0">
                <a:latin typeface="Verdana"/>
                <a:ea typeface="Verdana"/>
              </a:rPr>
              <a:t> </a:t>
            </a:r>
            <a:r>
              <a:rPr lang="en-US" altLang="nl-NL" sz="1800" dirty="0" err="1">
                <a:latin typeface="Verdana"/>
                <a:ea typeface="Verdana"/>
              </a:rPr>
              <a:t>bepaald</a:t>
            </a:r>
            <a:r>
              <a:rPr lang="en-US" altLang="nl-NL" sz="1800" dirty="0">
                <a:latin typeface="Verdana"/>
                <a:ea typeface="Verdana"/>
              </a:rPr>
              <a:t>) in Leeuwarden</a:t>
            </a:r>
            <a:endParaRPr lang="nl-NL" altLang="nl-NL" sz="1800" dirty="0">
              <a:latin typeface="Verdana"/>
              <a:ea typeface="Verdana"/>
            </a:endParaRPr>
          </a:p>
          <a:p>
            <a:pPr indent="-342900">
              <a:buFont typeface="Wingdings" panose="05000000000000000000" pitchFamily="2" charset="2"/>
              <a:buChar char="§"/>
            </a:pPr>
            <a:endParaRPr lang="en-US" altLang="nl-NL" dirty="0">
              <a:latin typeface="Verdana" panose="020B0604030504040204" pitchFamily="34" charset="0"/>
              <a:ea typeface="Verdana"/>
            </a:endParaRPr>
          </a:p>
          <a:p>
            <a:pPr lvl="1">
              <a:buFontTx/>
              <a:buNone/>
            </a:pPr>
            <a:endParaRPr lang="en-US" altLang="nl-NL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NL" altLang="nl-NL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19250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6D972-5ACA-3DC0-ADD0-74E12E4FF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Combitraject VAVO/mbo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D3F1DD-162F-2471-0509-D323CA91A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Voor leerlingen van mavo of havo die slechts één vak nodig hebben om hun diploma te halen.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Intake bij beide opleidingen (VAVO-mbo)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Moet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</a:rPr>
              <a:t>roostertechnisch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 kunnen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Toelatingsonderzoek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D08058-0C99-FB54-4F40-0FD14D2B1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4102-E427-D949-BA4E-693704BEA5F0}" type="datetime1">
              <a:rPr lang="nl-NL" smtClean="0"/>
              <a:t>14-6-2023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152217-DDF6-3D8C-0BE1-E50D9751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D209F2-5927-C72B-5040-AB8724D80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23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E1422B-8E6D-D304-3A8C-CC1A78257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</a:rPr>
              <a:t>Septemberregeling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CE7955-1BB0-F5FF-072D-0B63E2F96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Voor specifieke leerlingen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Mogelijk bij </a:t>
            </a:r>
            <a:r>
              <a:rPr lang="nl-NL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Deltion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in Zwolle</a:t>
            </a:r>
          </a:p>
          <a:p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Info bij de decaan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A2D8B4-A71C-E485-2908-D3A9C426A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4102-E427-D949-BA4E-693704BEA5F0}" type="datetime1">
              <a:rPr lang="nl-NL" smtClean="0"/>
              <a:t>14-6-2023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8226F0-9872-F159-1718-88CDE5AD7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F23FC4-A072-A9C2-CFCB-4B8A2AF2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92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3351FAC-5231-4441-BE10-C51E9FBD37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Contactgegevens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CE78E14-BAF2-44A6-B31E-D67EA3B8AC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nl-NL" altLang="nl-NL" sz="2000" dirty="0">
                <a:latin typeface="Verdana"/>
                <a:ea typeface="Verdana"/>
              </a:rPr>
              <a:t>Mavo en Havo: Ubbo de Weerdt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nl-NL" altLang="nl-NL" sz="2000" dirty="0">
                <a:latin typeface="Verdana"/>
                <a:ea typeface="Verdana"/>
              </a:rPr>
              <a:t>Ua.deweerdt@sevenwolden.nl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nl-NL" altLang="nl-NL" sz="2000" dirty="0"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nl-NL" altLang="nl-NL" sz="2000" dirty="0">
                <a:latin typeface="Verdana"/>
                <a:ea typeface="Verdana"/>
              </a:rPr>
              <a:t>Vwo: </a:t>
            </a:r>
            <a:r>
              <a:rPr lang="nl-NL" altLang="nl-NL" sz="2000" dirty="0" err="1">
                <a:latin typeface="Verdana"/>
                <a:ea typeface="Verdana"/>
              </a:rPr>
              <a:t>Dita</a:t>
            </a:r>
            <a:r>
              <a:rPr lang="nl-NL" altLang="nl-NL" sz="2000" dirty="0">
                <a:latin typeface="Verdana"/>
                <a:ea typeface="Verdana"/>
              </a:rPr>
              <a:t> Steijn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nl-NL" altLang="nl-NL" sz="2000" dirty="0">
                <a:latin typeface="Verdana"/>
                <a:ea typeface="Verdana"/>
                <a:hlinkClick r:id="rId2"/>
              </a:rPr>
              <a:t>Da.steijn@sevenwolden.nl</a:t>
            </a:r>
            <a:endParaRPr lang="nl-NL" altLang="nl-NL" sz="2000" dirty="0">
              <a:latin typeface="Verdana" pitchFamily="34" charset="0"/>
              <a:ea typeface="Verdana"/>
              <a:hlinkClick r:id="rId2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nl-NL" altLang="nl-NL" sz="2000" dirty="0">
              <a:latin typeface="Verdana" pitchFamily="34" charset="0"/>
              <a:ea typeface="Verdana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nl-NL" altLang="nl-NL" sz="2000" dirty="0">
                <a:latin typeface="Verdana"/>
                <a:ea typeface="Verdana"/>
              </a:rPr>
              <a:t>We sturen info via Teams</a:t>
            </a:r>
            <a:endParaRPr lang="nl-NL" altLang="nl-NL" sz="2000" dirty="0">
              <a:latin typeface="Verdana" pitchFamily="34" charset="0"/>
              <a:ea typeface="Verdana"/>
            </a:endParaRPr>
          </a:p>
          <a:p>
            <a:pPr>
              <a:lnSpc>
                <a:spcPct val="90000"/>
              </a:lnSpc>
              <a:defRPr/>
            </a:pPr>
            <a:r>
              <a:rPr lang="nl-NL" altLang="nl-NL" b="1" dirty="0">
                <a:latin typeface="Verdana"/>
                <a:ea typeface="Verdana"/>
              </a:rPr>
              <a:t>    HOU CONTACT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nl-NL" altLang="nl-NL" dirty="0">
              <a:latin typeface="Verdana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endParaRPr lang="nl-NL" altLang="nl-NL" dirty="0">
              <a:latin typeface="Verdana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nl-NL" altLang="nl-NL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807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nl-NL" dirty="0"/>
              <a:t>Herkansingen</a:t>
            </a:r>
          </a:p>
        </p:txBody>
      </p:sp>
    </p:spTree>
    <p:extLst>
      <p:ext uri="{BB962C8B-B14F-4D97-AF65-F5344CB8AC3E}">
        <p14:creationId xmlns:p14="http://schemas.microsoft.com/office/powerpoint/2010/main" val="259940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nl-NL" dirty="0"/>
              <a:t>Wat nu?</a:t>
            </a:r>
          </a:p>
        </p:txBody>
      </p:sp>
    </p:spTree>
    <p:extLst>
      <p:ext uri="{BB962C8B-B14F-4D97-AF65-F5344CB8AC3E}">
        <p14:creationId xmlns:p14="http://schemas.microsoft.com/office/powerpoint/2010/main" val="2181598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F58C9335-A1E4-435B-B4F7-E065D8921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>
                <a:latin typeface="Verdana" panose="020B0604030504040204" pitchFamily="34" charset="0"/>
              </a:rPr>
              <a:t>Nu: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281CB3D-DDD5-4230-93E6-AC7C9EAC4F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268016"/>
            <a:ext cx="7233481" cy="336470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altLang="nl-NL" sz="2000" b="1" dirty="0">
                <a:latin typeface="Verdana" panose="020B0604030504040204" pitchFamily="34" charset="0"/>
              </a:rPr>
              <a:t>Mentor</a:t>
            </a:r>
            <a:r>
              <a:rPr lang="nl-NL" altLang="nl-NL" sz="2000" dirty="0">
                <a:latin typeface="Verdana" panose="020B0604030504040204" pitchFamily="34" charset="0"/>
              </a:rPr>
              <a:t>: ophalen cijferlijst + evt. doorspreken lijst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altLang="nl-NL" sz="2000" b="1" dirty="0">
                <a:latin typeface="Verdana" panose="020B0604030504040204" pitchFamily="34" charset="0"/>
              </a:rPr>
              <a:t>Decaan</a:t>
            </a:r>
            <a:r>
              <a:rPr lang="nl-NL" altLang="nl-NL" sz="2000" dirty="0">
                <a:latin typeface="Verdana" panose="020B0604030504040204" pitchFamily="34" charset="0"/>
              </a:rPr>
              <a:t>: maken afspraak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altLang="nl-NL" sz="2000" b="1" dirty="0">
                <a:latin typeface="Verdana" panose="020B0604030504040204" pitchFamily="34" charset="0"/>
              </a:rPr>
              <a:t>Vakdocenten</a:t>
            </a:r>
            <a:r>
              <a:rPr lang="nl-NL" altLang="nl-NL" sz="2000" dirty="0">
                <a:latin typeface="Verdana" panose="020B0604030504040204" pitchFamily="34" charset="0"/>
              </a:rPr>
              <a:t>: advies inwinnen qua welke vakken te herkansen + (als je het betreffende vak gaat herkansen) maken afspraak voor bespreken aandachtspunten voor herexamen</a:t>
            </a:r>
            <a:br>
              <a:rPr lang="nl-NL" altLang="nl-NL" sz="2000" dirty="0">
                <a:latin typeface="Verdana" panose="020B0604030504040204" pitchFamily="34" charset="0"/>
              </a:rPr>
            </a:br>
            <a:r>
              <a:rPr lang="nl-NL" alt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nl-NL" altLang="nl-NL" sz="2000" dirty="0">
                <a:latin typeface="Verdana" panose="020B0604030504040204" pitchFamily="34" charset="0"/>
              </a:rPr>
              <a:t>Keuze voor vak(ken): diploma of </a:t>
            </a:r>
            <a:r>
              <a:rPr lang="nl-NL" altLang="nl-NL" sz="2000" dirty="0" err="1">
                <a:latin typeface="Verdana" panose="020B0604030504040204" pitchFamily="34" charset="0"/>
              </a:rPr>
              <a:t>Vavo</a:t>
            </a:r>
            <a:r>
              <a:rPr lang="nl-NL" altLang="nl-NL" sz="2000" dirty="0">
                <a:latin typeface="Verdana" panose="020B060403050404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altLang="nl-NL" sz="2000" dirty="0">
              <a:latin typeface="Verdana" panose="020B060403050404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nl-NL" altLang="nl-NL" sz="2000" dirty="0">
              <a:latin typeface="Verdana" panose="020B060403050404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nl-NL" altLang="nl-NL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1800" dirty="0">
                <a:latin typeface="Verdana" panose="020B0604030504040204" pitchFamily="34" charset="0"/>
              </a:rPr>
              <a:t>	 </a:t>
            </a:r>
            <a:r>
              <a:rPr lang="nl-NL" altLang="nl-NL" sz="18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842594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8281CB3D-DDD5-4230-93E6-AC7C9EAC4F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369219"/>
            <a:ext cx="7233481" cy="3263504"/>
          </a:xfrm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nl-NL" altLang="nl-NL" sz="2000" dirty="0">
              <a:latin typeface="Verdana" panose="020B060403050404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nl-NL" altLang="nl-NL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1800" dirty="0">
                <a:latin typeface="Verdana" panose="020B0604030504040204" pitchFamily="34" charset="0"/>
              </a:rPr>
              <a:t>	 </a:t>
            </a:r>
            <a:r>
              <a:rPr lang="nl-NL" altLang="nl-NL" sz="1800" dirty="0"/>
              <a:t>			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39880CF-B1CC-B2E3-0B41-C60D6045B79B}"/>
              </a:ext>
            </a:extLst>
          </p:cNvPr>
          <p:cNvSpPr txBox="1"/>
          <p:nvPr/>
        </p:nvSpPr>
        <p:spPr>
          <a:xfrm>
            <a:off x="1640792" y="3349951"/>
            <a:ext cx="5264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dirty="0"/>
              <a:t>Dhr. De Weerdt (decaan mavo/havo): 	lokaal 106</a:t>
            </a:r>
          </a:p>
          <a:p>
            <a:endParaRPr lang="nl-NL" dirty="0"/>
          </a:p>
          <a:p>
            <a:r>
              <a:rPr lang="nl-NL" dirty="0"/>
              <a:t>Mevr. Steijn (decaan vwo):  		lokaal 113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0AEDE6D-EE5E-5F1B-7A3E-23F1A429E6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5" t="20416" r="32031" b="12779"/>
          <a:stretch/>
        </p:blipFill>
        <p:spPr>
          <a:xfrm>
            <a:off x="2493169" y="150019"/>
            <a:ext cx="3550445" cy="33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591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dirty="0">
                <a:latin typeface="+mn-lt"/>
              </a:rPr>
              <a:t>hartelijk dank</a:t>
            </a:r>
            <a:br>
              <a:rPr lang="nl-NL" dirty="0">
                <a:latin typeface="+mn-lt"/>
              </a:rPr>
            </a:br>
            <a:r>
              <a:rPr lang="nl-NL" dirty="0">
                <a:latin typeface="+mn-lt"/>
              </a:rPr>
              <a:t>voor jullie aandacht</a:t>
            </a:r>
          </a:p>
        </p:txBody>
      </p:sp>
    </p:spTree>
    <p:extLst>
      <p:ext uri="{BB962C8B-B14F-4D97-AF65-F5344CB8AC3E}">
        <p14:creationId xmlns:p14="http://schemas.microsoft.com/office/powerpoint/2010/main" val="88207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F58C9335-A1E4-435B-B4F7-E065D8921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>
                <a:latin typeface="Verdana" panose="020B0604030504040204" pitchFamily="34" charset="0"/>
              </a:rPr>
              <a:t>Herkansen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281CB3D-DDD5-4230-93E6-AC7C9EAC4F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369219"/>
            <a:ext cx="7233481" cy="3263504"/>
          </a:xfrm>
        </p:spPr>
        <p:txBody>
          <a:bodyPr/>
          <a:lstStyle/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nl-NL" altLang="nl-NL" sz="2000" dirty="0">
                <a:latin typeface="Verdana" panose="020B0604030504040204" pitchFamily="34" charset="0"/>
              </a:rPr>
              <a:t>Iedereen heeft dit jaar recht op maximaal </a:t>
            </a:r>
            <a:r>
              <a:rPr lang="nl-NL" altLang="nl-NL" sz="2000" b="1" dirty="0">
                <a:latin typeface="Verdana" panose="020B0604030504040204" pitchFamily="34" charset="0"/>
              </a:rPr>
              <a:t>één</a:t>
            </a:r>
            <a:r>
              <a:rPr lang="nl-NL" altLang="nl-NL" sz="2000" dirty="0">
                <a:latin typeface="Verdana" panose="020B0604030504040204" pitchFamily="34" charset="0"/>
              </a:rPr>
              <a:t> herexamen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nl-NL" altLang="nl-NL" sz="2000" dirty="0">
                <a:latin typeface="Verdana" panose="020B0604030504040204" pitchFamily="34" charset="0"/>
              </a:rPr>
              <a:t>Inschrijven voor herexamen via </a:t>
            </a:r>
            <a:r>
              <a:rPr lang="nl-NL" altLang="nl-NL" sz="2000" u="sng" dirty="0">
                <a:latin typeface="Verdana" panose="020B0604030504040204" pitchFamily="34" charset="0"/>
              </a:rPr>
              <a:t>Magister activiteiten </a:t>
            </a:r>
            <a:r>
              <a:rPr lang="nl-NL" altLang="nl-NL" sz="2000" dirty="0">
                <a:latin typeface="Verdana" panose="020B0604030504040204" pitchFamily="34" charset="0"/>
              </a:rPr>
              <a:t>(uiterlijk morgen – </a:t>
            </a:r>
            <a:r>
              <a:rPr lang="nl-NL" altLang="nl-NL" sz="2000" b="1" dirty="0">
                <a:latin typeface="Verdana" panose="020B0604030504040204" pitchFamily="34" charset="0"/>
              </a:rPr>
              <a:t>donderdag 15 juni – 12.00</a:t>
            </a:r>
            <a:r>
              <a:rPr lang="nl-NL" altLang="nl-NL" sz="2000" dirty="0">
                <a:latin typeface="Verdana" panose="020B060403050404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altLang="nl-NL" sz="2000" dirty="0">
                <a:latin typeface="Verdana" panose="020B0604030504040204" pitchFamily="34" charset="0"/>
              </a:rPr>
              <a:t>Harde deadline (morgen 12.00): te laat / niet inschrijven = niet deelnemen aan CE2!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endParaRPr lang="nl-NL" altLang="nl-NL" sz="2000" dirty="0">
              <a:latin typeface="Verdana" panose="020B060403050404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endParaRPr lang="nl-NL" altLang="nl-NL" sz="2000" dirty="0">
              <a:latin typeface="Verdana" panose="020B060403050404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nl-NL" altLang="nl-NL" sz="2000" dirty="0">
              <a:latin typeface="Verdana" panose="020B060403050404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nl-NL" altLang="nl-NL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1800" dirty="0">
                <a:latin typeface="Verdana" panose="020B0604030504040204" pitchFamily="34" charset="0"/>
              </a:rPr>
              <a:t>	 </a:t>
            </a:r>
            <a:r>
              <a:rPr lang="nl-NL" altLang="nl-NL" sz="18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155379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F58C9335-A1E4-435B-B4F7-E065D8921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36733"/>
            <a:ext cx="7398526" cy="93149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dirty="0">
                <a:latin typeface="Verdana" panose="020B0604030504040204" pitchFamily="34" charset="0"/>
              </a:rPr>
              <a:t>Let op als je herkansing kiest: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281CB3D-DDD5-4230-93E6-AC7C9EAC4F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068224"/>
            <a:ext cx="8207701" cy="356449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altLang="nl-NL" sz="2000" dirty="0">
                <a:latin typeface="Verdana" panose="020B0604030504040204" pitchFamily="34" charset="0"/>
              </a:rPr>
              <a:t>Moet je een bepaald vak of heb je keuze?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altLang="nl-NL" sz="2000" dirty="0">
                <a:latin typeface="Verdana" panose="020B0604030504040204" pitchFamily="34" charset="0"/>
              </a:rPr>
              <a:t>Wat is je doel? Nog kunnen slagen of inzet op VAVO?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altLang="nl-NL" sz="2000" dirty="0">
                <a:latin typeface="Verdana" panose="020B0604030504040204" pitchFamily="34" charset="0"/>
              </a:rPr>
              <a:t>Wanneer is het herexamen? M.a.w. hoeveel voorbereidingstijd heb je?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altLang="nl-NL" sz="2000" dirty="0">
                <a:latin typeface="Verdana" panose="020B0604030504040204" pitchFamily="34" charset="0"/>
              </a:rPr>
              <a:t>Leervak of </a:t>
            </a:r>
            <a:r>
              <a:rPr lang="nl-NL" altLang="nl-NL" sz="2000" dirty="0" err="1">
                <a:latin typeface="Verdana" panose="020B0604030504040204" pitchFamily="34" charset="0"/>
              </a:rPr>
              <a:t>vaardighedenvak</a:t>
            </a:r>
            <a:endParaRPr lang="nl-NL" altLang="nl-NL" sz="2000" dirty="0">
              <a:latin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nl-NL" altLang="nl-NL" sz="2000" dirty="0">
              <a:latin typeface="Verdana" panose="020B0604030504040204" pitchFamily="34" charset="0"/>
            </a:endParaRPr>
          </a:p>
          <a:p>
            <a:pPr marL="685800" lvl="1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nl-NL" altLang="nl-NL" sz="2000" dirty="0">
              <a:latin typeface="Verdana" panose="020B060403050404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nl-NL" altLang="nl-NL" sz="2000" dirty="0">
              <a:latin typeface="Verdana" panose="020B060403050404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nl-NL" altLang="nl-NL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1800" dirty="0">
                <a:latin typeface="Verdana" panose="020B0604030504040204" pitchFamily="34" charset="0"/>
              </a:rPr>
              <a:t>	 </a:t>
            </a:r>
            <a:r>
              <a:rPr lang="nl-NL" altLang="nl-NL" sz="18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389442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F58C9335-A1E4-435B-B4F7-E065D8921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>
                <a:latin typeface="Verdana" panose="020B0604030504040204" pitchFamily="34" charset="0"/>
              </a:rPr>
              <a:t>Herkansen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281CB3D-DDD5-4230-93E6-AC7C9EAC4F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369219"/>
            <a:ext cx="7233481" cy="3263504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altLang="nl-NL" sz="2000" dirty="0">
                <a:latin typeface="Verdana" panose="020B0604030504040204" pitchFamily="34" charset="0"/>
              </a:rPr>
              <a:t>Altijd herkansen (</a:t>
            </a:r>
            <a:r>
              <a:rPr lang="nl-NL" altLang="nl-NL" sz="2000" dirty="0" err="1">
                <a:latin typeface="Verdana" panose="020B0604030504040204" pitchFamily="34" charset="0"/>
              </a:rPr>
              <a:t>Vavo</a:t>
            </a:r>
            <a:r>
              <a:rPr lang="nl-NL" altLang="nl-NL" sz="2000" dirty="0">
                <a:latin typeface="Verdana" panose="020B060403050404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altLang="nl-NL" sz="2000" dirty="0">
                <a:latin typeface="Verdana" panose="020B0604030504040204" pitchFamily="34" charset="0"/>
              </a:rPr>
              <a:t>Examens zijn in de lokalen 203 t/m 207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altLang="nl-NL" sz="2000" dirty="0">
                <a:latin typeface="Verdana" panose="020B0604030504040204" pitchFamily="34" charset="0"/>
              </a:rPr>
              <a:t>201 voor computer / </a:t>
            </a:r>
            <a:r>
              <a:rPr lang="nl-NL" altLang="nl-NL" sz="2000" dirty="0" err="1">
                <a:latin typeface="Verdana" panose="020B0604030504040204" pitchFamily="34" charset="0"/>
              </a:rPr>
              <a:t>Kurzweil</a:t>
            </a:r>
            <a:r>
              <a:rPr lang="nl-NL" altLang="nl-NL" sz="2000" dirty="0">
                <a:latin typeface="Verdana" panose="020B0604030504040204" pitchFamily="34" charset="0"/>
              </a:rPr>
              <a:t>-leerlingen + Kunst Algemeen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altLang="nl-NL" sz="2000" u="sng" dirty="0">
                <a:latin typeface="Verdana" panose="020B0604030504040204" pitchFamily="34" charset="0"/>
              </a:rPr>
              <a:t>Minimaal</a:t>
            </a:r>
            <a:r>
              <a:rPr lang="nl-NL" altLang="nl-NL" sz="2000" dirty="0">
                <a:latin typeface="Verdana" panose="020B0604030504040204" pitchFamily="34" charset="0"/>
              </a:rPr>
              <a:t> 15 minuten voor de start van het examen aanwezig!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nl-NL" altLang="nl-NL" sz="2000" dirty="0">
              <a:latin typeface="Verdana" panose="020B0604030504040204" pitchFamily="34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nl-NL" altLang="nl-NL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nl-NL" altLang="nl-NL" sz="20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1800" dirty="0">
                <a:latin typeface="Verdana" panose="020B0604030504040204" pitchFamily="34" charset="0"/>
              </a:rPr>
              <a:t>	 </a:t>
            </a:r>
            <a:r>
              <a:rPr lang="nl-NL" altLang="nl-NL" sz="18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4208433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F58C9335-A1E4-435B-B4F7-E065D8921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l-NL" altLang="nl-NL" dirty="0">
                <a:latin typeface="Verdana" panose="020B0604030504040204" pitchFamily="34" charset="0"/>
              </a:rPr>
              <a:t>Rooster </a:t>
            </a:r>
            <a:br>
              <a:rPr lang="nl-NL" altLang="nl-NL" dirty="0">
                <a:latin typeface="Verdana" panose="020B0604030504040204" pitchFamily="34" charset="0"/>
              </a:rPr>
            </a:br>
            <a:r>
              <a:rPr lang="nl-NL" altLang="nl-NL" dirty="0">
                <a:latin typeface="Verdana" panose="020B0604030504040204" pitchFamily="34" charset="0"/>
              </a:rPr>
              <a:t>mavo CE2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3068B3A-4AD5-D2F6-0239-0E548078B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45" t="16714" r="50665" b="10807"/>
          <a:stretch/>
        </p:blipFill>
        <p:spPr>
          <a:xfrm>
            <a:off x="4259385" y="46979"/>
            <a:ext cx="4817787" cy="504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45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F58C9335-A1E4-435B-B4F7-E065D8921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l-NL" altLang="nl-NL" dirty="0">
                <a:latin typeface="Verdana" panose="020B0604030504040204" pitchFamily="34" charset="0"/>
              </a:rPr>
              <a:t>Rooster </a:t>
            </a:r>
            <a:br>
              <a:rPr lang="nl-NL" altLang="nl-NL" dirty="0">
                <a:latin typeface="Verdana" panose="020B0604030504040204" pitchFamily="34" charset="0"/>
              </a:rPr>
            </a:br>
            <a:r>
              <a:rPr lang="nl-NL" altLang="nl-NL" dirty="0">
                <a:latin typeface="Verdana" panose="020B0604030504040204" pitchFamily="34" charset="0"/>
              </a:rPr>
              <a:t>havo CE2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9CB427B-F722-6352-0312-D2061E850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07" t="17627" r="30817" b="13238"/>
          <a:stretch/>
        </p:blipFill>
        <p:spPr>
          <a:xfrm>
            <a:off x="3762301" y="46282"/>
            <a:ext cx="5209761" cy="505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7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F58C9335-A1E4-435B-B4F7-E065D8921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l-NL" altLang="nl-NL" dirty="0">
                <a:latin typeface="Verdana" panose="020B0604030504040204" pitchFamily="34" charset="0"/>
              </a:rPr>
              <a:t>Rooster </a:t>
            </a:r>
            <a:br>
              <a:rPr lang="nl-NL" altLang="nl-NL" dirty="0">
                <a:latin typeface="Verdana" panose="020B0604030504040204" pitchFamily="34" charset="0"/>
              </a:rPr>
            </a:br>
            <a:r>
              <a:rPr lang="nl-NL" altLang="nl-NL" dirty="0">
                <a:latin typeface="Verdana" panose="020B0604030504040204" pitchFamily="34" charset="0"/>
              </a:rPr>
              <a:t>vwo CE2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3952A4A-F67F-4B69-E71F-F4B08FCCEE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72" t="19145" r="31292" b="10503"/>
          <a:stretch/>
        </p:blipFill>
        <p:spPr>
          <a:xfrm>
            <a:off x="3923322" y="0"/>
            <a:ext cx="5165583" cy="518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58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nl-NL"/>
              <a:t>Hoe nu verder…</a:t>
            </a:r>
            <a:br>
              <a:rPr lang="nl-NL"/>
            </a:br>
            <a:br>
              <a:rPr lang="nl-NL"/>
            </a:br>
            <a:r>
              <a:rPr lang="nl-NL"/>
              <a:t>… VAVO?</a:t>
            </a:r>
          </a:p>
        </p:txBody>
      </p:sp>
    </p:spTree>
    <p:extLst>
      <p:ext uri="{BB962C8B-B14F-4D97-AF65-F5344CB8AC3E}">
        <p14:creationId xmlns:p14="http://schemas.microsoft.com/office/powerpoint/2010/main" val="1939459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Sevenwolden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A3DA"/>
      </a:accent1>
      <a:accent2>
        <a:srgbClr val="FFF001"/>
      </a:accent2>
      <a:accent3>
        <a:srgbClr val="D93234"/>
      </a:accent3>
      <a:accent4>
        <a:srgbClr val="AA7C59"/>
      </a:accent4>
      <a:accent5>
        <a:srgbClr val="51335B"/>
      </a:accent5>
      <a:accent6>
        <a:srgbClr val="70AD47"/>
      </a:accent6>
      <a:hlink>
        <a:srgbClr val="00A3DA"/>
      </a:hlink>
      <a:folHlink>
        <a:srgbClr val="AA7C59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venwolden-BB-EKO-VB-2" id="{61E957B2-F6DA-064E-A168-17F6F75DAF4B}" vid="{ACE4F67E-9643-E141-B2C2-958AB86ED045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</TotalTime>
  <Words>664</Words>
  <Application>Microsoft Office PowerPoint</Application>
  <PresentationFormat>Diavoorstelling (16:9)</PresentationFormat>
  <Paragraphs>136</Paragraphs>
  <Slides>23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Verdana</vt:lpstr>
      <vt:lpstr>Wingdings</vt:lpstr>
      <vt:lpstr>Office-thema</vt:lpstr>
      <vt:lpstr>PowerPoint-presentatie</vt:lpstr>
      <vt:lpstr>Herkansingen</vt:lpstr>
      <vt:lpstr>Herkansen</vt:lpstr>
      <vt:lpstr>Let op als je herkansing kiest:</vt:lpstr>
      <vt:lpstr>Herkansen</vt:lpstr>
      <vt:lpstr>Rooster  mavo CE2</vt:lpstr>
      <vt:lpstr>Rooster  havo CE2</vt:lpstr>
      <vt:lpstr>Rooster  vwo CE2</vt:lpstr>
      <vt:lpstr>Hoe nu verder…  … VAVO?</vt:lpstr>
      <vt:lpstr>Wat nu?</vt:lpstr>
      <vt:lpstr>VAVO</vt:lpstr>
      <vt:lpstr>VOORDEEL</vt:lpstr>
      <vt:lpstr>NADEEL</vt:lpstr>
      <vt:lpstr>UITBESTEDING </vt:lpstr>
      <vt:lpstr>VAVO op Rijksbekostiging</vt:lpstr>
      <vt:lpstr>Wat te doen?</vt:lpstr>
      <vt:lpstr>Combitraject VAVO/mbo</vt:lpstr>
      <vt:lpstr>Septemberregeling</vt:lpstr>
      <vt:lpstr>Contactgegevens</vt:lpstr>
      <vt:lpstr>Wat nu?</vt:lpstr>
      <vt:lpstr>Nu:</vt:lpstr>
      <vt:lpstr>PowerPoint-presentatie</vt:lpstr>
      <vt:lpstr>hartelijk dank voor jullie aandacht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contact@ekokooistra.nl</dc:creator>
  <cp:lastModifiedBy>Alie Bosma</cp:lastModifiedBy>
  <cp:revision>52</cp:revision>
  <dcterms:created xsi:type="dcterms:W3CDTF">2018-01-20T19:55:52Z</dcterms:created>
  <dcterms:modified xsi:type="dcterms:W3CDTF">2023-06-14T14:02:47Z</dcterms:modified>
</cp:coreProperties>
</file>