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323" r:id="rId5"/>
    <p:sldId id="325" r:id="rId6"/>
    <p:sldId id="331" r:id="rId7"/>
    <p:sldId id="324" r:id="rId8"/>
    <p:sldId id="258" r:id="rId9"/>
    <p:sldId id="326" r:id="rId10"/>
    <p:sldId id="322" r:id="rId11"/>
    <p:sldId id="327" r:id="rId12"/>
    <p:sldId id="310" r:id="rId13"/>
    <p:sldId id="309" r:id="rId14"/>
    <p:sldId id="261" r:id="rId15"/>
    <p:sldId id="311" r:id="rId16"/>
    <p:sldId id="266" r:id="rId17"/>
    <p:sldId id="269" r:id="rId18"/>
    <p:sldId id="329" r:id="rId19"/>
    <p:sldId id="286" r:id="rId20"/>
    <p:sldId id="281" r:id="rId21"/>
    <p:sldId id="330" r:id="rId22"/>
    <p:sldId id="288" r:id="rId23"/>
    <p:sldId id="301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F93187-A712-42D5-86C1-8E0C4C310EC8}" v="1" dt="2023-09-22T13:12:36.17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CCE0F1"/>
          </a:solidFill>
        </a:fill>
      </a:tcStyle>
    </a:wholeTbl>
    <a:band2H>
      <a:tcTxStyle/>
      <a:tcStyle>
        <a:tcBdr/>
        <a:fill>
          <a:solidFill>
            <a:srgbClr val="E7F0F8"/>
          </a:solidFill>
        </a:fill>
      </a:tcStyle>
    </a:band2H>
    <a:firstCol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381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381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D9E8D1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381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381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EACBD1"/>
          </a:solidFill>
        </a:fill>
      </a:tcStyle>
    </a:wholeTbl>
    <a:band2H>
      <a:tcTxStyle/>
      <a:tcStyle>
        <a:tcBdr/>
        <a:fill>
          <a:solidFill>
            <a:srgbClr val="F5E7E9"/>
          </a:solidFill>
        </a:fill>
      </a:tcStyle>
    </a:band2H>
    <a:firstCol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381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381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222222"/>
          </a:solidFill>
        </a:fill>
      </a:tcStyle>
    </a:band2H>
    <a:firstCol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381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381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>
              <a:alpha val="20000"/>
            </a:srgbClr>
          </a:solidFill>
        </a:fill>
      </a:tcStyle>
    </a:firstCol>
    <a:la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. Barendsen" userId="e9170e04-ad24-4f86-9de6-5c2309bd8c1a" providerId="ADAL" clId="{ECF93187-A712-42D5-86C1-8E0C4C310EC8}"/>
    <pc:docChg chg="custSel addSld delSld modSld sldOrd">
      <pc:chgData name="M. Barendsen" userId="e9170e04-ad24-4f86-9de6-5c2309bd8c1a" providerId="ADAL" clId="{ECF93187-A712-42D5-86C1-8E0C4C310EC8}" dt="2023-09-22T13:12:48.137" v="7" actId="47"/>
      <pc:docMkLst>
        <pc:docMk/>
      </pc:docMkLst>
      <pc:sldChg chg="del">
        <pc:chgData name="M. Barendsen" userId="e9170e04-ad24-4f86-9de6-5c2309bd8c1a" providerId="ADAL" clId="{ECF93187-A712-42D5-86C1-8E0C4C310EC8}" dt="2023-09-22T13:12:48.137" v="7" actId="47"/>
        <pc:sldMkLst>
          <pc:docMk/>
          <pc:sldMk cId="41670055" sldId="297"/>
        </pc:sldMkLst>
      </pc:sldChg>
      <pc:sldChg chg="ord">
        <pc:chgData name="M. Barendsen" userId="e9170e04-ad24-4f86-9de6-5c2309bd8c1a" providerId="ADAL" clId="{ECF93187-A712-42D5-86C1-8E0C4C310EC8}" dt="2023-09-22T13:12:46.636" v="6"/>
        <pc:sldMkLst>
          <pc:docMk/>
          <pc:sldMk cId="146610960" sldId="323"/>
        </pc:sldMkLst>
      </pc:sldChg>
      <pc:sldChg chg="modSp add mod ord">
        <pc:chgData name="M. Barendsen" userId="e9170e04-ad24-4f86-9de6-5c2309bd8c1a" providerId="ADAL" clId="{ECF93187-A712-42D5-86C1-8E0C4C310EC8}" dt="2023-09-22T13:12:38.747" v="4"/>
        <pc:sldMkLst>
          <pc:docMk/>
          <pc:sldMk cId="2618386122" sldId="325"/>
        </pc:sldMkLst>
        <pc:spChg chg="mod">
          <ac:chgData name="M. Barendsen" userId="e9170e04-ad24-4f86-9de6-5c2309bd8c1a" providerId="ADAL" clId="{ECF93187-A712-42D5-86C1-8E0C4C310EC8}" dt="2023-09-22T13:12:36.188" v="1" actId="27636"/>
          <ac:spMkLst>
            <pc:docMk/>
            <pc:sldMk cId="2618386122" sldId="325"/>
            <ac:spMk id="6" creationId="{71CBD4EE-AF0C-8F06-6C56-8F30EE71CDAE}"/>
          </ac:spMkLst>
        </pc:spChg>
      </pc:sldChg>
      <pc:sldChg chg="modSp add mod ord">
        <pc:chgData name="M. Barendsen" userId="e9170e04-ad24-4f86-9de6-5c2309bd8c1a" providerId="ADAL" clId="{ECF93187-A712-42D5-86C1-8E0C4C310EC8}" dt="2023-09-22T13:12:38.747" v="4"/>
        <pc:sldMkLst>
          <pc:docMk/>
          <pc:sldMk cId="2646446802" sldId="331"/>
        </pc:sldMkLst>
        <pc:spChg chg="mod">
          <ac:chgData name="M. Barendsen" userId="e9170e04-ad24-4f86-9de6-5c2309bd8c1a" providerId="ADAL" clId="{ECF93187-A712-42D5-86C1-8E0C4C310EC8}" dt="2023-09-22T13:12:36.204" v="2" actId="27636"/>
          <ac:spMkLst>
            <pc:docMk/>
            <pc:sldMk cId="2646446802" sldId="331"/>
            <ac:spMk id="2" creationId="{FA758B32-5F38-6BA6-0BC5-C951729F2E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hape 2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28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Wegwijs maken</a:t>
            </a:r>
            <a:b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</a:br>
            <a: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- Vertrouwenspersoon </a:t>
            </a:r>
          </a:p>
          <a:p>
            <a:pPr marL="171450" indent="-171450">
              <a:buFontTx/>
              <a:buChar char="-"/>
            </a:pPr>
            <a:endParaRPr lang="nl-NL" sz="1200" i="1">
              <a:solidFill>
                <a:srgbClr val="222222"/>
              </a:solidFill>
              <a:latin typeface="+mn-lt"/>
              <a:cs typeface="Arial" panose="020B0604020202020204" pitchFamily="34" charset="0"/>
              <a:sym typeface="Avenir Next Medium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- Eén </a:t>
            </a:r>
            <a:r>
              <a:rPr lang="nl-NL" altLang="nl-NL" sz="1200" i="1" err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mentorles</a:t>
            </a:r>
            <a:b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</a:br>
            <a: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- </a:t>
            </a:r>
            <a:r>
              <a:rPr lang="nl-NL" altLang="nl-NL" sz="1200" i="1" err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Leerlingbesprekingen</a:t>
            </a:r>
            <a: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 cyclisch</a:t>
            </a:r>
          </a:p>
          <a:p>
            <a:pPr marL="171450" indent="-171450">
              <a:buFontTx/>
              <a:buChar char="-"/>
            </a:pPr>
            <a: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- Wie ben ik? (klas 1)</a:t>
            </a:r>
            <a:b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</a:br>
            <a: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- Wat kan ik? (klas 2)</a:t>
            </a:r>
            <a:b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</a:br>
            <a:r>
              <a:rPr lang="nl-NL" altLang="nl-NL" sz="1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- Wat wil ik? (klas 3)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2D3EA-8312-C648-AD0C-C42F7D22A02C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912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LOB = </a:t>
            </a:r>
            <a:r>
              <a:rPr lang="en-US" dirty="0" err="1"/>
              <a:t>Loopbaanörientatie</a:t>
            </a:r>
            <a:r>
              <a:rPr lang="en-US" dirty="0"/>
              <a:t> en –</a:t>
            </a:r>
            <a:r>
              <a:rPr lang="en-US" dirty="0" err="1"/>
              <a:t>begeleiding</a:t>
            </a:r>
            <a:r>
              <a:rPr lang="en-US" dirty="0"/>
              <a:t>.</a:t>
            </a:r>
          </a:p>
          <a:p>
            <a:r>
              <a:rPr lang="en-US" dirty="0"/>
              <a:t>Twee </a:t>
            </a:r>
            <a:r>
              <a:rPr lang="en-US" dirty="0" err="1"/>
              <a:t>keer</a:t>
            </a:r>
            <a:r>
              <a:rPr lang="en-US" dirty="0"/>
              <a:t> per </a:t>
            </a:r>
            <a:r>
              <a:rPr lang="en-US" dirty="0" err="1"/>
              <a:t>jaar</a:t>
            </a:r>
            <a:r>
              <a:rPr lang="en-US" dirty="0"/>
              <a:t> POP-</a:t>
            </a:r>
            <a:r>
              <a:rPr lang="en-US" dirty="0" err="1"/>
              <a:t>gesprek</a:t>
            </a:r>
            <a:r>
              <a:rPr lang="en-US" dirty="0"/>
              <a:t> </a:t>
            </a:r>
            <a:r>
              <a:rPr lang="en-US" dirty="0" err="1"/>
              <a:t>waarbij</a:t>
            </a:r>
            <a:r>
              <a:rPr lang="en-US" dirty="0"/>
              <a:t> de </a:t>
            </a:r>
            <a:r>
              <a:rPr lang="en-US" dirty="0" err="1"/>
              <a:t>leerling</a:t>
            </a:r>
            <a:r>
              <a:rPr lang="en-US" dirty="0"/>
              <a:t> </a:t>
            </a:r>
            <a:r>
              <a:rPr lang="en-US" dirty="0" err="1"/>
              <a:t>zichzelf</a:t>
            </a:r>
            <a:r>
              <a:rPr lang="en-US" dirty="0"/>
              <a:t> </a:t>
            </a:r>
            <a:r>
              <a:rPr lang="nl-NL" dirty="0"/>
              <a:t>presenteert</a:t>
            </a:r>
            <a:r>
              <a:rPr lang="en-US" dirty="0"/>
              <a:t>, </a:t>
            </a:r>
            <a:r>
              <a:rPr lang="en-US" dirty="0" err="1"/>
              <a:t>zijn</a:t>
            </a:r>
            <a:r>
              <a:rPr lang="en-US" dirty="0"/>
              <a:t>/</a:t>
            </a:r>
            <a:r>
              <a:rPr lang="en-US" dirty="0" err="1"/>
              <a:t>haar</a:t>
            </a:r>
            <a:r>
              <a:rPr lang="en-US" dirty="0"/>
              <a:t> </a:t>
            </a:r>
            <a:r>
              <a:rPr lang="en-US" dirty="0" err="1"/>
              <a:t>doelen</a:t>
            </a:r>
            <a:r>
              <a:rPr lang="en-US" dirty="0"/>
              <a:t> </a:t>
            </a:r>
            <a:r>
              <a:rPr lang="en-US" dirty="0" err="1"/>
              <a:t>formuleerd</a:t>
            </a:r>
            <a:r>
              <a:rPr lang="en-US" dirty="0"/>
              <a:t> en </a:t>
            </a:r>
            <a:r>
              <a:rPr lang="nl-NL" dirty="0" err="1"/>
              <a:t>reflecteerd</a:t>
            </a:r>
            <a:r>
              <a:rPr lang="nl-NL" dirty="0"/>
              <a:t> om voorgaande doelen. Het laatste POP-gesprek staat in het teken van de uiteindelijke profielkeuze. </a:t>
            </a:r>
            <a:br>
              <a:rPr lang="nl-NL" dirty="0"/>
            </a:br>
            <a:r>
              <a:rPr lang="nl-NL" dirty="0"/>
              <a:t>Middels het programma </a:t>
            </a:r>
            <a:r>
              <a:rPr lang="nl-NL" dirty="0" err="1"/>
              <a:t>Qompas</a:t>
            </a:r>
            <a:r>
              <a:rPr lang="nl-NL" dirty="0"/>
              <a:t> bereiden wij de leerlingen voor op het kiezen van een profiel. Hierin doorlopen de </a:t>
            </a:r>
            <a:r>
              <a:rPr lang="nl-NL" dirty="0" err="1"/>
              <a:t>lln</a:t>
            </a:r>
            <a:r>
              <a:rPr lang="nl-NL" dirty="0"/>
              <a:t> verschillende stappen, waar uiteindelijk een profiel 'uitrolt', dit profiel is een advies op basis van de ingevulde antwoorden in </a:t>
            </a:r>
            <a:r>
              <a:rPr lang="nl-NL" dirty="0" err="1"/>
              <a:t>Qompas</a:t>
            </a:r>
            <a:r>
              <a:rPr lang="nl-NL" dirty="0"/>
              <a:t>. De coach neemt de </a:t>
            </a:r>
            <a:r>
              <a:rPr lang="nl-NL" dirty="0" err="1"/>
              <a:t>leerlingn</a:t>
            </a:r>
            <a:r>
              <a:rPr lang="nl-NL" dirty="0"/>
              <a:t> mee in dit keuzeproces. </a:t>
            </a:r>
            <a:br>
              <a:rPr lang="nl-NL" dirty="0"/>
            </a:br>
            <a:r>
              <a:rPr lang="nl-NL" dirty="0"/>
              <a:t>Behalve het gebruik van </a:t>
            </a:r>
            <a:r>
              <a:rPr lang="nl-NL" dirty="0" err="1"/>
              <a:t>Qompas</a:t>
            </a:r>
            <a:r>
              <a:rPr lang="nl-NL" dirty="0"/>
              <a:t> staan er ook bezoeken van Open dagen op het programma, voorlichtingen over de profielen en de bovenbouw </a:t>
            </a:r>
            <a:r>
              <a:rPr lang="nl-NL" dirty="0" err="1"/>
              <a:t>etc</a:t>
            </a:r>
            <a:r>
              <a:rPr lang="nl-NL" dirty="0"/>
              <a:t>, om de leerlingen een zo goed mogelijke keuze te laten maken. Belangrijk is dat het gaat om de leerling, de opdrachten zijn persoonlijk!</a:t>
            </a:r>
            <a:br>
              <a:rPr lang="nl-NL" dirty="0"/>
            </a:br>
            <a:r>
              <a:rPr lang="nl-NL" dirty="0"/>
              <a:t>Ook gaan de leerlingen twee keer op stage in jaar drie, gericht op eigen interesse / interesse gebied.  </a:t>
            </a:r>
          </a:p>
        </p:txBody>
      </p:sp>
    </p:spTree>
    <p:extLst>
      <p:ext uri="{BB962C8B-B14F-4D97-AF65-F5344CB8AC3E}">
        <p14:creationId xmlns:p14="http://schemas.microsoft.com/office/powerpoint/2010/main" val="486281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LOB = </a:t>
            </a:r>
            <a:r>
              <a:rPr lang="en-US" dirty="0" err="1"/>
              <a:t>Loopbaanörientatie</a:t>
            </a:r>
            <a:r>
              <a:rPr lang="en-US" dirty="0"/>
              <a:t> en –</a:t>
            </a:r>
            <a:r>
              <a:rPr lang="en-US" dirty="0" err="1"/>
              <a:t>begeleiding</a:t>
            </a:r>
            <a:r>
              <a:rPr lang="en-US" dirty="0"/>
              <a:t>.</a:t>
            </a:r>
          </a:p>
          <a:p>
            <a:r>
              <a:rPr lang="en-US" dirty="0"/>
              <a:t>Twee </a:t>
            </a:r>
            <a:r>
              <a:rPr lang="en-US" dirty="0" err="1"/>
              <a:t>keer</a:t>
            </a:r>
            <a:r>
              <a:rPr lang="en-US" dirty="0"/>
              <a:t> per </a:t>
            </a:r>
            <a:r>
              <a:rPr lang="en-US" dirty="0" err="1"/>
              <a:t>jaar</a:t>
            </a:r>
            <a:r>
              <a:rPr lang="en-US" dirty="0"/>
              <a:t> POP-</a:t>
            </a:r>
            <a:r>
              <a:rPr lang="en-US" dirty="0" err="1"/>
              <a:t>gesprek</a:t>
            </a:r>
            <a:r>
              <a:rPr lang="en-US" dirty="0"/>
              <a:t> </a:t>
            </a:r>
            <a:r>
              <a:rPr lang="en-US" dirty="0" err="1"/>
              <a:t>waarbij</a:t>
            </a:r>
            <a:r>
              <a:rPr lang="en-US" dirty="0"/>
              <a:t> de </a:t>
            </a:r>
            <a:r>
              <a:rPr lang="en-US" dirty="0" err="1"/>
              <a:t>leerling</a:t>
            </a:r>
            <a:r>
              <a:rPr lang="en-US" dirty="0"/>
              <a:t> </a:t>
            </a:r>
            <a:r>
              <a:rPr lang="en-US" dirty="0" err="1"/>
              <a:t>zichzelf</a:t>
            </a:r>
            <a:r>
              <a:rPr lang="en-US" dirty="0"/>
              <a:t> </a:t>
            </a:r>
            <a:r>
              <a:rPr lang="nl-NL" dirty="0"/>
              <a:t>presenteert</a:t>
            </a:r>
            <a:r>
              <a:rPr lang="en-US" dirty="0"/>
              <a:t>, </a:t>
            </a:r>
            <a:r>
              <a:rPr lang="en-US" dirty="0" err="1"/>
              <a:t>zijn</a:t>
            </a:r>
            <a:r>
              <a:rPr lang="en-US" dirty="0"/>
              <a:t>/</a:t>
            </a:r>
            <a:r>
              <a:rPr lang="en-US" dirty="0" err="1"/>
              <a:t>haar</a:t>
            </a:r>
            <a:r>
              <a:rPr lang="en-US" dirty="0"/>
              <a:t> </a:t>
            </a:r>
            <a:r>
              <a:rPr lang="en-US" dirty="0" err="1"/>
              <a:t>doelen</a:t>
            </a:r>
            <a:r>
              <a:rPr lang="en-US" dirty="0"/>
              <a:t> </a:t>
            </a:r>
            <a:r>
              <a:rPr lang="en-US" dirty="0" err="1"/>
              <a:t>formuleerd</a:t>
            </a:r>
            <a:r>
              <a:rPr lang="en-US" dirty="0"/>
              <a:t> en </a:t>
            </a:r>
            <a:r>
              <a:rPr lang="nl-NL" dirty="0" err="1"/>
              <a:t>reflecteerd</a:t>
            </a:r>
            <a:r>
              <a:rPr lang="nl-NL" dirty="0"/>
              <a:t> om voorgaande doelen. Het laatste POP-gesprek staat in het teken van de uiteindelijke profielkeuze. </a:t>
            </a:r>
            <a:br>
              <a:rPr lang="nl-NL" dirty="0"/>
            </a:br>
            <a:r>
              <a:rPr lang="nl-NL" dirty="0"/>
              <a:t>Middels het programma </a:t>
            </a:r>
            <a:r>
              <a:rPr lang="nl-NL" dirty="0" err="1"/>
              <a:t>Qompas</a:t>
            </a:r>
            <a:r>
              <a:rPr lang="nl-NL" dirty="0"/>
              <a:t> bereiden wij de leerlingen voor op het kiezen van een profiel. Hierin doorlopen de </a:t>
            </a:r>
            <a:r>
              <a:rPr lang="nl-NL" dirty="0" err="1"/>
              <a:t>lln</a:t>
            </a:r>
            <a:r>
              <a:rPr lang="nl-NL" dirty="0"/>
              <a:t> verschillende stappen, waar uiteindelijk een profiel 'uitrolt', dit profiel is een advies op basis van de ingevulde antwoorden in </a:t>
            </a:r>
            <a:r>
              <a:rPr lang="nl-NL" dirty="0" err="1"/>
              <a:t>Qompas</a:t>
            </a:r>
            <a:r>
              <a:rPr lang="nl-NL" dirty="0"/>
              <a:t>. De coach neemt de </a:t>
            </a:r>
            <a:r>
              <a:rPr lang="nl-NL" dirty="0" err="1"/>
              <a:t>leerlingn</a:t>
            </a:r>
            <a:r>
              <a:rPr lang="nl-NL" dirty="0"/>
              <a:t> mee in dit keuzeproces. </a:t>
            </a:r>
            <a:br>
              <a:rPr lang="nl-NL" dirty="0"/>
            </a:br>
            <a:r>
              <a:rPr lang="nl-NL" dirty="0"/>
              <a:t>Behalve het gebruik van </a:t>
            </a:r>
            <a:r>
              <a:rPr lang="nl-NL" dirty="0" err="1"/>
              <a:t>Qompas</a:t>
            </a:r>
            <a:r>
              <a:rPr lang="nl-NL" dirty="0"/>
              <a:t> staan er ook bezoeken van Open dagen op het programma, voorlichtingen over de profielen en de bovenbouw </a:t>
            </a:r>
            <a:r>
              <a:rPr lang="nl-NL" dirty="0" err="1"/>
              <a:t>etc</a:t>
            </a:r>
            <a:r>
              <a:rPr lang="nl-NL" dirty="0"/>
              <a:t>, om de leerlingen een zo goed mogelijke keuze te laten maken. Belangrijk is dat het gaat om de leerling, de opdrachten zijn persoonlijk!</a:t>
            </a:r>
            <a:br>
              <a:rPr lang="nl-NL" dirty="0"/>
            </a:br>
            <a:r>
              <a:rPr lang="nl-NL" dirty="0"/>
              <a:t>Ook gaan de leerlingen twee keer op stage in jaar drie, gericht op eigen interesse / interesse gebied.  </a:t>
            </a:r>
          </a:p>
        </p:txBody>
      </p:sp>
    </p:spTree>
    <p:extLst>
      <p:ext uri="{BB962C8B-B14F-4D97-AF65-F5344CB8AC3E}">
        <p14:creationId xmlns:p14="http://schemas.microsoft.com/office/powerpoint/2010/main" val="225083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jn"/>
          <p:cNvSpPr/>
          <p:nvPr/>
        </p:nvSpPr>
        <p:spPr>
          <a:xfrm flipV="1">
            <a:off x="761996" y="1396629"/>
            <a:ext cx="22860006" cy="37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6" name="Hoofdtekst - niveau één…"/>
          <p:cNvSpPr txBox="1">
            <a:spLocks noGrp="1"/>
          </p:cNvSpPr>
          <p:nvPr>
            <p:ph type="body" idx="2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1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fbeelding"/>
          <p:cNvSpPr>
            <a:spLocks noGrp="1"/>
          </p:cNvSpPr>
          <p:nvPr>
            <p:ph type="pic" sz="half" idx="21"/>
          </p:nvPr>
        </p:nvSpPr>
        <p:spPr>
          <a:xfrm>
            <a:off x="12192000" y="0"/>
            <a:ext cx="12192000" cy="683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Afbeelding"/>
          <p:cNvSpPr>
            <a:spLocks noGrp="1"/>
          </p:cNvSpPr>
          <p:nvPr>
            <p:ph type="pic" sz="half" idx="22"/>
          </p:nvPr>
        </p:nvSpPr>
        <p:spPr>
          <a:xfrm>
            <a:off x="12192000" y="6896100"/>
            <a:ext cx="12192000" cy="681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6" name="Afbeelding"/>
          <p:cNvSpPr>
            <a:spLocks noGrp="1"/>
          </p:cNvSpPr>
          <p:nvPr>
            <p:ph type="pic" idx="23"/>
          </p:nvPr>
        </p:nvSpPr>
        <p:spPr>
          <a:xfrm>
            <a:off x="0" y="0"/>
            <a:ext cx="121285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ijn"/>
          <p:cNvSpPr/>
          <p:nvPr/>
        </p:nvSpPr>
        <p:spPr>
          <a:xfrm flipV="1">
            <a:off x="761996" y="1396629"/>
            <a:ext cx="22860006" cy="37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5" name="Bijschrift"/>
          <p:cNvSpPr/>
          <p:nvPr/>
        </p:nvSpPr>
        <p:spPr>
          <a:xfrm>
            <a:off x="876300" y="3314700"/>
            <a:ext cx="22631400" cy="731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endParaRPr/>
          </a:p>
        </p:txBody>
      </p:sp>
      <p:sp>
        <p:nvSpPr>
          <p:cNvPr id="12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240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304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367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431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27" name="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28" name="tekst"/>
          <p:cNvSpPr txBox="1">
            <a:spLocks noGrp="1"/>
          </p:cNvSpPr>
          <p:nvPr>
            <p:ph type="body" sz="quarter" idx="22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at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240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304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367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431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7" name="Afbeelding"/>
          <p:cNvSpPr>
            <a:spLocks noGrp="1"/>
          </p:cNvSpPr>
          <p:nvPr>
            <p:ph type="pic" idx="21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8" name="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3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fbeelding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 -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fbeelding"/>
          <p:cNvSpPr>
            <a:spLocks noGrp="1"/>
          </p:cNvSpPr>
          <p:nvPr>
            <p:ph type="pic" idx="21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619500" y="8635631"/>
            <a:ext cx="17145000" cy="373"/>
          </a:xfrm>
          <a:prstGeom prst="rect">
            <a:avLst/>
          </a:prstGeom>
          <a:ln w="50800">
            <a:solidFill>
              <a:srgbClr val="A6AAA9"/>
            </a:solidFill>
          </a:ln>
        </p:spPr>
        <p:txBody>
          <a:bodyPr lIns="71433" tIns="71433" rIns="71433" bIns="71433" anchor="ctr"/>
          <a:lstStyle>
            <a:lvl1pPr marL="63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70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0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40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7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0" name="Titeltekst"/>
          <p:cNvSpPr txBox="1">
            <a:spLocks noGrp="1"/>
          </p:cNvSpPr>
          <p:nvPr>
            <p:ph type="title"/>
          </p:nvPr>
        </p:nvSpPr>
        <p:spPr>
          <a:xfrm>
            <a:off x="3619500" y="9036842"/>
            <a:ext cx="17145000" cy="3804053"/>
          </a:xfrm>
          <a:prstGeom prst="rect">
            <a:avLst/>
          </a:prstGeom>
        </p:spPr>
        <p:txBody>
          <a:bodyPr lIns="71433" tIns="71433" rIns="71433" bIns="71433"/>
          <a:lstStyle>
            <a:lvl1pPr defTabSz="821529">
              <a:defRPr sz="23800"/>
            </a:lvl1pPr>
          </a:lstStyle>
          <a:p>
            <a:r>
              <a:t>Titeltekst</a:t>
            </a:r>
          </a:p>
        </p:txBody>
      </p:sp>
      <p:sp>
        <p:nvSpPr>
          <p:cNvPr id="171" name="Hoofdtekst - niveau één…"/>
          <p:cNvSpPr txBox="1">
            <a:spLocks noGrp="1"/>
          </p:cNvSpPr>
          <p:nvPr>
            <p:ph type="body" sz="quarter" idx="22"/>
          </p:nvPr>
        </p:nvSpPr>
        <p:spPr>
          <a:xfrm>
            <a:off x="3619500" y="6000750"/>
            <a:ext cx="17145000" cy="2536033"/>
          </a:xfrm>
          <a:prstGeom prst="rect">
            <a:avLst/>
          </a:prstGeom>
        </p:spPr>
        <p:txBody>
          <a:bodyPr lIns="71433" tIns="71433" rIns="71433" bIns="71433"/>
          <a:lstStyle/>
          <a:p>
            <a:endParaRPr/>
          </a:p>
        </p:txBody>
      </p:sp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22933" y="607218"/>
            <a:ext cx="545697" cy="612769"/>
          </a:xfrm>
          <a:prstGeom prst="rect">
            <a:avLst/>
          </a:prstGeom>
        </p:spPr>
        <p:txBody>
          <a:bodyPr lIns="71433" tIns="71433" rIns="71433" bIns="71433"/>
          <a:lstStyle>
            <a:lvl1pPr defTabSz="821529">
              <a:defRPr sz="3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jn"/>
          <p:cNvSpPr/>
          <p:nvPr/>
        </p:nvSpPr>
        <p:spPr>
          <a:xfrm flipV="1">
            <a:off x="1238374" y="1469625"/>
            <a:ext cx="21907252" cy="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619500" y="638175"/>
            <a:ext cx="15716250" cy="647702"/>
          </a:xfrm>
          <a:prstGeom prst="rect">
            <a:avLst/>
          </a:prstGeom>
        </p:spPr>
        <p:txBody>
          <a:bodyPr lIns="71433" tIns="71433" rIns="71433" bIns="71433"/>
          <a:lstStyle>
            <a:lvl1pPr defTabSz="642937">
              <a:spcBef>
                <a:spcPts val="0"/>
              </a:spcBef>
              <a:defRPr sz="3200" spc="160">
                <a:solidFill>
                  <a:srgbClr val="838787"/>
                </a:solidFill>
              </a:defRPr>
            </a:lvl1pPr>
            <a:lvl2pPr marL="1058332" indent="-423332" defTabSz="642937">
              <a:spcBef>
                <a:spcPts val="0"/>
              </a:spcBef>
              <a:buSzPct val="104999"/>
              <a:buChar char="‣"/>
              <a:defRPr sz="3200" spc="160">
                <a:solidFill>
                  <a:srgbClr val="838787"/>
                </a:solidFill>
              </a:defRPr>
            </a:lvl2pPr>
            <a:lvl3pPr marL="1693333" indent="-423332" defTabSz="642937">
              <a:spcBef>
                <a:spcPts val="0"/>
              </a:spcBef>
              <a:buSzPct val="104999"/>
              <a:buChar char="‣"/>
              <a:defRPr sz="3200" spc="160">
                <a:solidFill>
                  <a:srgbClr val="838787"/>
                </a:solidFill>
              </a:defRPr>
            </a:lvl3pPr>
            <a:lvl4pPr marL="2328333" indent="-423333" defTabSz="642937">
              <a:spcBef>
                <a:spcPts val="0"/>
              </a:spcBef>
              <a:buSzPct val="104999"/>
              <a:buChar char="‣"/>
              <a:defRPr sz="3200" spc="160">
                <a:solidFill>
                  <a:srgbClr val="838787"/>
                </a:solidFill>
              </a:defRPr>
            </a:lvl4pPr>
            <a:lvl5pPr marL="2963333" indent="-423333" defTabSz="642937">
              <a:spcBef>
                <a:spcPts val="0"/>
              </a:spcBef>
              <a:buSzPct val="104999"/>
              <a:buChar char="‣"/>
              <a:defRPr sz="3200" spc="160">
                <a:solidFill>
                  <a:srgbClr val="838787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1" name="Afbeelding"/>
          <p:cNvSpPr>
            <a:spLocks noGrp="1"/>
          </p:cNvSpPr>
          <p:nvPr>
            <p:ph type="pic" sz="half" idx="21"/>
          </p:nvPr>
        </p:nvSpPr>
        <p:spPr>
          <a:xfrm>
            <a:off x="13049250" y="2160983"/>
            <a:ext cx="7715251" cy="10965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2" name="Titeltekst"/>
          <p:cNvSpPr txBox="1">
            <a:spLocks noGrp="1"/>
          </p:cNvSpPr>
          <p:nvPr>
            <p:ph type="title"/>
          </p:nvPr>
        </p:nvSpPr>
        <p:spPr>
          <a:xfrm>
            <a:off x="3619500" y="2160983"/>
            <a:ext cx="8858250" cy="1017988"/>
          </a:xfrm>
          <a:prstGeom prst="rect">
            <a:avLst/>
          </a:prstGeom>
        </p:spPr>
        <p:txBody>
          <a:bodyPr lIns="71433" tIns="71433" rIns="71433" bIns="71433"/>
          <a:lstStyle>
            <a:lvl1pPr defTabSz="821529">
              <a:spcBef>
                <a:spcPts val="3900"/>
              </a:spcBef>
              <a:defRPr sz="8400"/>
            </a:lvl1pPr>
          </a:lstStyle>
          <a:p>
            <a:r>
              <a:t>Titeltekst</a:t>
            </a:r>
          </a:p>
        </p:txBody>
      </p:sp>
      <p:sp>
        <p:nvSpPr>
          <p:cNvPr id="183" name="Hoofdtekst - niveau één…"/>
          <p:cNvSpPr txBox="1">
            <a:spLocks noGrp="1"/>
          </p:cNvSpPr>
          <p:nvPr>
            <p:ph type="body" sz="half" idx="22"/>
          </p:nvPr>
        </p:nvSpPr>
        <p:spPr>
          <a:xfrm>
            <a:off x="3619500" y="3857625"/>
            <a:ext cx="8858250" cy="8590361"/>
          </a:xfrm>
          <a:prstGeom prst="rect">
            <a:avLst/>
          </a:prstGeom>
        </p:spPr>
        <p:txBody>
          <a:bodyPr lIns="71433" tIns="71433" rIns="71433" bIns="71433" anchor="t"/>
          <a:lstStyle/>
          <a:p>
            <a:endParaRPr/>
          </a:p>
        </p:txBody>
      </p:sp>
      <p:sp>
        <p:nvSpPr>
          <p:cNvPr id="1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11940" y="607218"/>
            <a:ext cx="545697" cy="612769"/>
          </a:xfrm>
          <a:prstGeom prst="rect">
            <a:avLst/>
          </a:prstGeom>
        </p:spPr>
        <p:txBody>
          <a:bodyPr lIns="71433" tIns="71433" rIns="71433" bIns="71433"/>
          <a:lstStyle>
            <a:lvl1pPr defTabSz="821529">
              <a:defRPr sz="3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psomming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jn"/>
          <p:cNvSpPr/>
          <p:nvPr/>
        </p:nvSpPr>
        <p:spPr>
          <a:xfrm flipV="1">
            <a:off x="1239032" y="1469625"/>
            <a:ext cx="21905936" cy="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619500" y="638175"/>
            <a:ext cx="15716250" cy="647702"/>
          </a:xfrm>
          <a:prstGeom prst="rect">
            <a:avLst/>
          </a:prstGeom>
        </p:spPr>
        <p:txBody>
          <a:bodyPr lIns="71433" tIns="71433" rIns="71433" bIns="71433"/>
          <a:lstStyle>
            <a:lvl1pPr defTabSz="642937">
              <a:spcBef>
                <a:spcPts val="0"/>
              </a:spcBef>
              <a:defRPr sz="3200" spc="160">
                <a:solidFill>
                  <a:srgbClr val="838787"/>
                </a:solidFill>
              </a:defRPr>
            </a:lvl1pPr>
            <a:lvl2pPr marL="1058332" indent="-423332" defTabSz="642937">
              <a:spcBef>
                <a:spcPts val="0"/>
              </a:spcBef>
              <a:buSzPct val="104999"/>
              <a:buChar char="‣"/>
              <a:defRPr sz="3200" spc="160">
                <a:solidFill>
                  <a:srgbClr val="838787"/>
                </a:solidFill>
              </a:defRPr>
            </a:lvl2pPr>
            <a:lvl3pPr marL="1693333" indent="-423332" defTabSz="642937">
              <a:spcBef>
                <a:spcPts val="0"/>
              </a:spcBef>
              <a:buSzPct val="104999"/>
              <a:buChar char="‣"/>
              <a:defRPr sz="3200" spc="160">
                <a:solidFill>
                  <a:srgbClr val="838787"/>
                </a:solidFill>
              </a:defRPr>
            </a:lvl3pPr>
            <a:lvl4pPr marL="2328333" indent="-423333" defTabSz="642937">
              <a:spcBef>
                <a:spcPts val="0"/>
              </a:spcBef>
              <a:buSzPct val="104999"/>
              <a:buChar char="‣"/>
              <a:defRPr sz="3200" spc="160">
                <a:solidFill>
                  <a:srgbClr val="838787"/>
                </a:solidFill>
              </a:defRPr>
            </a:lvl4pPr>
            <a:lvl5pPr marL="2963333" indent="-423333" defTabSz="642937">
              <a:spcBef>
                <a:spcPts val="0"/>
              </a:spcBef>
              <a:buSzPct val="104999"/>
              <a:buChar char="‣"/>
              <a:defRPr sz="3200" spc="160">
                <a:solidFill>
                  <a:srgbClr val="838787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93" name="Titeltekst"/>
          <p:cNvSpPr txBox="1">
            <a:spLocks noGrp="1"/>
          </p:cNvSpPr>
          <p:nvPr>
            <p:ph type="title"/>
          </p:nvPr>
        </p:nvSpPr>
        <p:spPr>
          <a:xfrm>
            <a:off x="3619500" y="2160983"/>
            <a:ext cx="17145000" cy="1017988"/>
          </a:xfrm>
          <a:prstGeom prst="rect">
            <a:avLst/>
          </a:prstGeom>
        </p:spPr>
        <p:txBody>
          <a:bodyPr lIns="71433" tIns="71433" rIns="71433" bIns="71433"/>
          <a:lstStyle>
            <a:lvl1pPr defTabSz="821529">
              <a:spcBef>
                <a:spcPts val="3900"/>
              </a:spcBef>
              <a:defRPr sz="8400"/>
            </a:lvl1pPr>
          </a:lstStyle>
          <a:p>
            <a:r>
              <a:t>Titeltekst</a:t>
            </a:r>
          </a:p>
        </p:txBody>
      </p:sp>
      <p:sp>
        <p:nvSpPr>
          <p:cNvPr id="194" name="Hoofdtekst - niveau één…"/>
          <p:cNvSpPr txBox="1">
            <a:spLocks noGrp="1"/>
          </p:cNvSpPr>
          <p:nvPr>
            <p:ph type="body" idx="21"/>
          </p:nvPr>
        </p:nvSpPr>
        <p:spPr>
          <a:xfrm>
            <a:off x="3619500" y="3857625"/>
            <a:ext cx="17145000" cy="8590361"/>
          </a:xfrm>
          <a:prstGeom prst="rect">
            <a:avLst/>
          </a:prstGeom>
        </p:spPr>
        <p:txBody>
          <a:bodyPr lIns="71433" tIns="71433" rIns="71433" bIns="71433" anchor="t"/>
          <a:lstStyle/>
          <a:p>
            <a:endParaRPr/>
          </a:p>
        </p:txBody>
      </p:sp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11940" y="607218"/>
            <a:ext cx="545697" cy="612769"/>
          </a:xfrm>
          <a:prstGeom prst="rect">
            <a:avLst/>
          </a:prstGeom>
        </p:spPr>
        <p:txBody>
          <a:bodyPr lIns="71433" tIns="71433" rIns="71433" bIns="71433"/>
          <a:lstStyle>
            <a:lvl1pPr defTabSz="821529">
              <a:defRPr sz="3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fbeelding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62000" y="8635631"/>
            <a:ext cx="22859999" cy="373"/>
          </a:xfrm>
          <a:prstGeom prst="rect">
            <a:avLst/>
          </a:prstGeom>
          <a:ln w="50800">
            <a:solidFill>
              <a:srgbClr val="A6AAA9"/>
            </a:solidFill>
          </a:ln>
        </p:spPr>
        <p:txBody>
          <a:bodyPr anchor="ctr"/>
          <a:lstStyle>
            <a:lvl1pPr marL="63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70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0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40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7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 Regular"/>
              <a:buChar char="‣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ijn"/>
          <p:cNvSpPr/>
          <p:nvPr/>
        </p:nvSpPr>
        <p:spPr>
          <a:xfrm flipV="1">
            <a:off x="1239428" y="1424707"/>
            <a:ext cx="21905144" cy="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3" name="Bijschrift"/>
          <p:cNvSpPr/>
          <p:nvPr/>
        </p:nvSpPr>
        <p:spPr>
          <a:xfrm>
            <a:off x="1612565" y="2509828"/>
            <a:ext cx="20469624" cy="8871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1"/>
                  <a:pt x="0" y="516"/>
                </a:cubicBezTo>
                <a:lnTo>
                  <a:pt x="0" y="18789"/>
                </a:lnTo>
                <a:cubicBezTo>
                  <a:pt x="0" y="19074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4"/>
                  <a:pt x="21600" y="18789"/>
                </a:cubicBezTo>
                <a:lnTo>
                  <a:pt x="21600" y="516"/>
                </a:lnTo>
                <a:cubicBezTo>
                  <a:pt x="21600" y="231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29">
              <a:lnSpc>
                <a:spcPct val="80000"/>
              </a:lnSpc>
              <a:spcBef>
                <a:spcPts val="0"/>
              </a:spcBef>
              <a:defRPr sz="3800" cap="all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endParaRPr/>
          </a:p>
        </p:txBody>
      </p:sp>
      <p:sp>
        <p:nvSpPr>
          <p:cNvPr id="20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592421" y="4089796"/>
            <a:ext cx="18509909" cy="1814205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spcBef>
                <a:spcPts val="0"/>
              </a:spcBef>
              <a:defRPr sz="132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2381250" indent="-1746250" defTabSz="821529">
              <a:spcBef>
                <a:spcPts val="0"/>
              </a:spcBef>
              <a:buSzPct val="104999"/>
              <a:buChar char="‣"/>
              <a:defRPr sz="132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3016250" indent="-1746250" defTabSz="821529">
              <a:spcBef>
                <a:spcPts val="0"/>
              </a:spcBef>
              <a:buSzPct val="104999"/>
              <a:buChar char="‣"/>
              <a:defRPr sz="132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3651250" indent="-1746250" defTabSz="821529">
              <a:spcBef>
                <a:spcPts val="0"/>
              </a:spcBef>
              <a:buSzPct val="104999"/>
              <a:buChar char="‣"/>
              <a:defRPr sz="132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4286250" indent="-1746250" defTabSz="821529">
              <a:spcBef>
                <a:spcPts val="0"/>
              </a:spcBef>
              <a:buSzPct val="104999"/>
              <a:buChar char="‣"/>
              <a:defRPr sz="132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5" name="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3619500" y="11563350"/>
            <a:ext cx="17145000" cy="1219204"/>
          </a:xfrm>
          <a:prstGeom prst="rect">
            <a:avLst/>
          </a:prstGeom>
        </p:spPr>
        <p:txBody>
          <a:bodyPr lIns="71433" tIns="71433" rIns="71433" bIns="71433" anchor="t"/>
          <a:lstStyle/>
          <a:p>
            <a:endParaRPr/>
          </a:p>
        </p:txBody>
      </p:sp>
      <p:sp>
        <p:nvSpPr>
          <p:cNvPr id="206" name="tekst"/>
          <p:cNvSpPr txBox="1">
            <a:spLocks noGrp="1"/>
          </p:cNvSpPr>
          <p:nvPr>
            <p:ph type="body" sz="quarter" idx="22"/>
          </p:nvPr>
        </p:nvSpPr>
        <p:spPr>
          <a:xfrm>
            <a:off x="3619500" y="638175"/>
            <a:ext cx="15716250" cy="647702"/>
          </a:xfrm>
          <a:prstGeom prst="rect">
            <a:avLst/>
          </a:prstGeom>
        </p:spPr>
        <p:txBody>
          <a:bodyPr lIns="71433" tIns="71433" rIns="71433" bIns="71433"/>
          <a:lstStyle/>
          <a:p>
            <a:endParaRPr/>
          </a:p>
        </p:txBody>
      </p:sp>
      <p:sp>
        <p:nvSpPr>
          <p:cNvPr id="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11940" y="607218"/>
            <a:ext cx="545697" cy="612769"/>
          </a:xfrm>
          <a:prstGeom prst="rect">
            <a:avLst/>
          </a:prstGeom>
        </p:spPr>
        <p:txBody>
          <a:bodyPr lIns="71433" tIns="71433" rIns="71433" bIns="71433"/>
          <a:lstStyle>
            <a:lvl1pPr defTabSz="821529">
              <a:defRPr sz="3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fbeelding"/>
          <p:cNvSpPr>
            <a:spLocks noGrp="1"/>
          </p:cNvSpPr>
          <p:nvPr>
            <p:ph type="pic" sz="quarter" idx="21"/>
          </p:nvPr>
        </p:nvSpPr>
        <p:spPr>
          <a:xfrm>
            <a:off x="12193061" y="0"/>
            <a:ext cx="9144001" cy="68401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5" name="Afbeelding"/>
          <p:cNvSpPr>
            <a:spLocks noGrp="1"/>
          </p:cNvSpPr>
          <p:nvPr>
            <p:ph type="pic" sz="quarter" idx="22"/>
          </p:nvPr>
        </p:nvSpPr>
        <p:spPr>
          <a:xfrm>
            <a:off x="12191999" y="6893717"/>
            <a:ext cx="9144001" cy="68401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6" name="Afbeelding"/>
          <p:cNvSpPr>
            <a:spLocks noGrp="1"/>
          </p:cNvSpPr>
          <p:nvPr>
            <p:ph type="pic" sz="half" idx="23"/>
          </p:nvPr>
        </p:nvSpPr>
        <p:spPr>
          <a:xfrm>
            <a:off x="3048000" y="0"/>
            <a:ext cx="9096375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11940" y="607218"/>
            <a:ext cx="545697" cy="612769"/>
          </a:xfrm>
          <a:prstGeom prst="rect">
            <a:avLst/>
          </a:prstGeom>
        </p:spPr>
        <p:txBody>
          <a:bodyPr lIns="71433" tIns="71433" rIns="71433" bIns="71433"/>
          <a:lstStyle>
            <a:lvl1pPr defTabSz="821529">
              <a:defRPr sz="3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 out 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Afbeelding 6" descr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"/>
            <a:ext cx="24373313" cy="1371599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iteltekst"/>
          <p:cNvSpPr txBox="1">
            <a:spLocks noGrp="1"/>
          </p:cNvSpPr>
          <p:nvPr>
            <p:ph type="title"/>
          </p:nvPr>
        </p:nvSpPr>
        <p:spPr>
          <a:xfrm>
            <a:off x="1676399" y="730250"/>
            <a:ext cx="18822692" cy="2651126"/>
          </a:xfrm>
          <a:prstGeom prst="rect">
            <a:avLst/>
          </a:prstGeom>
        </p:spPr>
        <p:txBody>
          <a:bodyPr lIns="121917" tIns="121917" rIns="121917" bIns="121917" anchor="ctr"/>
          <a:lstStyle>
            <a:lvl1pPr defTabSz="1828800">
              <a:lnSpc>
                <a:spcPct val="90000"/>
              </a:lnSpc>
              <a:defRPr sz="9600" b="1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Titeltekst</a:t>
            </a:r>
          </a:p>
        </p:txBody>
      </p:sp>
      <p:sp>
        <p:nvSpPr>
          <p:cNvPr id="22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676399" y="3651250"/>
            <a:ext cx="18822692" cy="8702679"/>
          </a:xfrm>
          <a:prstGeom prst="rect">
            <a:avLst/>
          </a:prstGeom>
        </p:spPr>
        <p:txBody>
          <a:bodyPr lIns="121917" tIns="121917" rIns="121917" bIns="121917" anchor="t"/>
          <a:lstStyle>
            <a:lvl1pPr defTabSz="1828800">
              <a:lnSpc>
                <a:spcPct val="150000"/>
              </a:lnSpc>
              <a:spcBef>
                <a:spcPts val="1800"/>
              </a:spcBef>
              <a:defRPr sz="56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1828800">
              <a:lnSpc>
                <a:spcPct val="150000"/>
              </a:lnSpc>
              <a:spcBef>
                <a:spcPts val="1800"/>
              </a:spcBef>
              <a:defRPr sz="56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1828800">
              <a:lnSpc>
                <a:spcPct val="150000"/>
              </a:lnSpc>
              <a:spcBef>
                <a:spcPts val="1800"/>
              </a:spcBef>
              <a:defRPr sz="56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defTabSz="1828800">
              <a:lnSpc>
                <a:spcPct val="150000"/>
              </a:lnSpc>
              <a:spcBef>
                <a:spcPts val="1800"/>
              </a:spcBef>
              <a:defRPr sz="56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defTabSz="1828800">
              <a:lnSpc>
                <a:spcPct val="150000"/>
              </a:lnSpc>
              <a:spcBef>
                <a:spcPts val="1800"/>
              </a:spcBef>
              <a:defRPr sz="56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676399" y="12778109"/>
            <a:ext cx="576217" cy="599435"/>
          </a:xfrm>
          <a:prstGeom prst="rect">
            <a:avLst/>
          </a:prstGeom>
        </p:spPr>
        <p:txBody>
          <a:bodyPr lIns="121917" tIns="121917" rIns="121917" bIns="121917" anchor="ctr"/>
          <a:lstStyle>
            <a:lvl1pPr algn="l" defTabSz="2438400">
              <a:lnSpc>
                <a:spcPct val="100000"/>
              </a:lnSpc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Afbeelding 6" descr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-3"/>
            <a:ext cx="24373336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iteltekst"/>
          <p:cNvSpPr txBox="1">
            <a:spLocks noGrp="1"/>
          </p:cNvSpPr>
          <p:nvPr>
            <p:ph type="title"/>
          </p:nvPr>
        </p:nvSpPr>
        <p:spPr>
          <a:xfrm>
            <a:off x="3454398" y="2244725"/>
            <a:ext cx="16796719" cy="4775202"/>
          </a:xfrm>
          <a:prstGeom prst="rect">
            <a:avLst/>
          </a:prstGeom>
        </p:spPr>
        <p:txBody>
          <a:bodyPr lIns="121917" tIns="121917" rIns="121917" bIns="121917"/>
          <a:lstStyle>
            <a:lvl1pPr defTabSz="1828800">
              <a:lnSpc>
                <a:spcPct val="90000"/>
              </a:lnSpc>
              <a:defRPr sz="120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Titeltekst</a:t>
            </a:r>
          </a:p>
        </p:txBody>
      </p:sp>
      <p:sp>
        <p:nvSpPr>
          <p:cNvPr id="2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6898986" y="12412983"/>
            <a:ext cx="576218" cy="599435"/>
          </a:xfrm>
          <a:prstGeom prst="rect">
            <a:avLst/>
          </a:prstGeom>
        </p:spPr>
        <p:txBody>
          <a:bodyPr lIns="121917" tIns="121917" rIns="121917" bIns="121917" anchor="ctr"/>
          <a:lstStyle>
            <a:lvl1pPr defTabSz="2438400">
              <a:lnSpc>
                <a:spcPct val="100000"/>
              </a:lnSpc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nder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elteks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algn="ctr" defTabSz="821529">
              <a:lnSpc>
                <a:spcPct val="100000"/>
              </a:lnSpc>
              <a:defRPr sz="11200" cap="none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Titeltekst</a:t>
            </a:r>
          </a:p>
        </p:txBody>
      </p:sp>
      <p:sp>
        <p:nvSpPr>
          <p:cNvPr id="25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7" cy="158948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lnSpc>
                <a:spcPct val="100000"/>
              </a:lnSpc>
              <a:spcBef>
                <a:spcPts val="0"/>
              </a:spcBef>
              <a:defRPr sz="52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algn="ctr" defTabSz="821529">
              <a:lnSpc>
                <a:spcPct val="100000"/>
              </a:lnSpc>
              <a:spcBef>
                <a:spcPts val="0"/>
              </a:spcBef>
              <a:defRPr sz="52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algn="ctr" defTabSz="821529">
              <a:lnSpc>
                <a:spcPct val="100000"/>
              </a:lnSpc>
              <a:spcBef>
                <a:spcPts val="0"/>
              </a:spcBef>
              <a:defRPr sz="52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algn="ctr" defTabSz="821529">
              <a:lnSpc>
                <a:spcPct val="100000"/>
              </a:lnSpc>
              <a:spcBef>
                <a:spcPts val="0"/>
              </a:spcBef>
              <a:defRPr sz="52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algn="ctr" defTabSz="821529">
              <a:lnSpc>
                <a:spcPct val="100000"/>
              </a:lnSpc>
              <a:spcBef>
                <a:spcPts val="0"/>
              </a:spcBef>
              <a:defRPr sz="52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4106" y="13073062"/>
            <a:ext cx="466263" cy="477666"/>
          </a:xfrm>
          <a:prstGeom prst="rect">
            <a:avLst/>
          </a:prstGeom>
        </p:spPr>
        <p:txBody>
          <a:bodyPr lIns="71434" tIns="71434" rIns="71434" bIns="71434"/>
          <a:lstStyle>
            <a:lvl1pPr algn="ctr" defTabSz="821529">
              <a:lnSpc>
                <a:spcPct val="100000"/>
              </a:lnSpc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ndertitel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3" name="Hoofdtekst - niveau één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13227" y="5842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tekst"/>
          <p:cNvSpPr txBox="1">
            <a:spLocks noGrp="1"/>
          </p:cNvSpPr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jn"/>
          <p:cNvSpPr/>
          <p:nvPr/>
        </p:nvSpPr>
        <p:spPr>
          <a:xfrm flipV="1">
            <a:off x="11049000" y="8635796"/>
            <a:ext cx="12572997" cy="207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" name="Afbeelding"/>
          <p:cNvSpPr>
            <a:spLocks noGrp="1"/>
          </p:cNvSpPr>
          <p:nvPr>
            <p:ph type="pic" idx="21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Titeltekst"/>
          <p:cNvSpPr txBox="1">
            <a:spLocks noGrp="1"/>
          </p:cNvSpPr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bov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jn"/>
          <p:cNvSpPr/>
          <p:nvPr/>
        </p:nvSpPr>
        <p:spPr>
          <a:xfrm flipV="1">
            <a:off x="761996" y="1396629"/>
            <a:ext cx="22860006" cy="37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2" name="Titelteks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r>
              <a:t>Titeltekst</a:t>
            </a:r>
          </a:p>
        </p:txBody>
      </p:sp>
      <p:sp>
        <p:nvSpPr>
          <p:cNvPr id="6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jn"/>
          <p:cNvSpPr/>
          <p:nvPr/>
        </p:nvSpPr>
        <p:spPr>
          <a:xfrm flipV="1">
            <a:off x="761996" y="1396629"/>
            <a:ext cx="22860006" cy="37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idx="2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7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psomming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jn"/>
          <p:cNvSpPr/>
          <p:nvPr/>
        </p:nvSpPr>
        <p:spPr>
          <a:xfrm flipV="1">
            <a:off x="761996" y="1396629"/>
            <a:ext cx="22860006" cy="37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3" name="Titelteks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r>
              <a:t>Titeltekst</a:t>
            </a:r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idx="2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Lijn"/>
          <p:cNvSpPr/>
          <p:nvPr/>
        </p:nvSpPr>
        <p:spPr>
          <a:xfrm flipV="1">
            <a:off x="761996" y="1396629"/>
            <a:ext cx="22860006" cy="37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Afbeelding"/>
          <p:cNvSpPr>
            <a:spLocks noGrp="1"/>
          </p:cNvSpPr>
          <p:nvPr>
            <p:ph type="pic" sz="half" idx="21"/>
          </p:nvPr>
        </p:nvSpPr>
        <p:spPr>
          <a:xfrm>
            <a:off x="13335000" y="2159000"/>
            <a:ext cx="10287000" cy="1079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Titelteks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r>
              <a:t>Titeltekst</a:t>
            </a:r>
          </a:p>
        </p:txBody>
      </p:sp>
      <p:sp>
        <p:nvSpPr>
          <p:cNvPr id="96" name="Hoofdtekst - niveau één…"/>
          <p:cNvSpPr txBox="1">
            <a:spLocks noGrp="1"/>
          </p:cNvSpPr>
          <p:nvPr>
            <p:ph type="body" sz="half" idx="22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jn"/>
          <p:cNvSpPr/>
          <p:nvPr/>
        </p:nvSpPr>
        <p:spPr>
          <a:xfrm flipV="1">
            <a:off x="761996" y="8635630"/>
            <a:ext cx="22860006" cy="37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3" r:id="rId24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1pPr>
      <a:lvl2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2pPr>
      <a:lvl3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3pPr>
      <a:lvl4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4pPr>
      <a:lvl5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5pPr>
      <a:lvl6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6pPr>
      <a:lvl7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7pPr>
      <a:lvl8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8pPr>
      <a:lvl9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9pPr>
    </p:titleStyle>
    <p:bodyStyle>
      <a:lvl1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1pPr>
      <a:lvl2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2pPr>
      <a:lvl3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3pPr>
      <a:lvl4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4pPr>
      <a:lvl5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5pPr>
      <a:lvl6pPr marL="2730008" marR="0" indent="-1015508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6pPr>
      <a:lvl7pPr marL="3072908" marR="0" indent="-1015508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7pPr>
      <a:lvl8pPr marL="3415810" marR="0" indent="-101551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8pPr>
      <a:lvl9pPr marL="3758710" marR="0" indent="-101551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9pPr>
    </p:bodyStyle>
    <p:otherStyle>
      <a:lvl1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venwolden.n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EAy@ogmf.nl" TargetMode="External"/><Relationship Id="rId3" Type="http://schemas.openxmlformats.org/officeDocument/2006/relationships/hyperlink" Target="mailto:MBarendsen@ogmf.nl" TargetMode="External"/><Relationship Id="rId7" Type="http://schemas.openxmlformats.org/officeDocument/2006/relationships/hyperlink" Target="mailto:PDonderwinkel@ogmf.nl" TargetMode="External"/><Relationship Id="rId2" Type="http://schemas.openxmlformats.org/officeDocument/2006/relationships/hyperlink" Target="mailto:MBergsma@ogmf.nl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GdeBoer@ogmf.nl" TargetMode="External"/><Relationship Id="rId5" Type="http://schemas.openxmlformats.org/officeDocument/2006/relationships/hyperlink" Target="mailto:Kbetten@ogmf.nl" TargetMode="External"/><Relationship Id="rId10" Type="http://schemas.openxmlformats.org/officeDocument/2006/relationships/hyperlink" Target="mailto:Fittmann@sevenwolden.nl" TargetMode="External"/><Relationship Id="rId4" Type="http://schemas.openxmlformats.org/officeDocument/2006/relationships/hyperlink" Target="mailto:SSilvius@ogmf.nl" TargetMode="External"/><Relationship Id="rId9" Type="http://schemas.openxmlformats.org/officeDocument/2006/relationships/hyperlink" Target="mailto:LKuijt@ogmf.n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D8F3B-03E2-4768-93BF-A19FF591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640" y="387135"/>
            <a:ext cx="16796720" cy="4775202"/>
          </a:xfrm>
        </p:spPr>
        <p:txBody>
          <a:bodyPr/>
          <a:lstStyle/>
          <a:p>
            <a:pPr algn="ctr"/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Sevenwolden Campus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tstaan van SportLifeStyle…">
            <a:extLst>
              <a:ext uri="{FF2B5EF4-FFF2-40B4-BE49-F238E27FC236}">
                <a16:creationId xmlns:a16="http://schemas.microsoft.com/office/drawing/2014/main" id="{0E6D872F-C91D-2538-38C6-AC7D2A4B36A9}"/>
              </a:ext>
            </a:extLst>
          </p:cNvPr>
          <p:cNvSpPr txBox="1"/>
          <p:nvPr/>
        </p:nvSpPr>
        <p:spPr>
          <a:xfrm>
            <a:off x="-740143" y="4590837"/>
            <a:ext cx="9481286" cy="1869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xmlns="" val="1"/>
            </a:ext>
          </a:extLst>
        </p:spPr>
        <p:txBody>
          <a:bodyPr lIns="71434" tIns="71434" rIns="71434" bIns="71434">
            <a:normAutofit fontScale="775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3">
                  <a:lumMod val="75000"/>
                </a:schemeClr>
              </a:buClr>
              <a:buSzPct val="104000"/>
            </a:pPr>
            <a:r>
              <a:rPr lang="nl-NL" altLang="nl-NL" sz="5600" dirty="0">
                <a:latin typeface="Arial" panose="020B0604020202020204" pitchFamily="34" charset="0"/>
                <a:cs typeface="Arial" panose="020B0604020202020204" pitchFamily="34" charset="0"/>
                <a:sym typeface="Avenir Next Medium" charset="0"/>
              </a:rPr>
              <a:t>Voorlichting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3">
                  <a:lumMod val="75000"/>
                </a:schemeClr>
              </a:buClr>
              <a:buSzPct val="104000"/>
            </a:pPr>
            <a:r>
              <a:rPr lang="nl-NL" altLang="nl-NL" sz="5600" dirty="0">
                <a:latin typeface="Arial" panose="020B0604020202020204" pitchFamily="34" charset="0"/>
                <a:cs typeface="Arial" panose="020B0604020202020204" pitchFamily="34" charset="0"/>
                <a:sym typeface="Avenir Next Medium" charset="0"/>
              </a:rPr>
              <a:t>ouder(s)/</a:t>
            </a:r>
            <a:r>
              <a:rPr lang="nl-NL" altLang="nl-NL" sz="5200" dirty="0">
                <a:latin typeface="Arial" panose="020B0604020202020204" pitchFamily="34" charset="0"/>
                <a:cs typeface="Arial" panose="020B0604020202020204" pitchFamily="34" charset="0"/>
                <a:sym typeface="Avenir Next Medium" charset="0"/>
              </a:rPr>
              <a:t>verzorger</a:t>
            </a:r>
            <a:r>
              <a:rPr lang="nl-NL" altLang="nl-NL" sz="5600" dirty="0">
                <a:latin typeface="Arial" panose="020B0604020202020204" pitchFamily="34" charset="0"/>
                <a:cs typeface="Arial" panose="020B0604020202020204" pitchFamily="34" charset="0"/>
                <a:sym typeface="Avenir Next Medium" charset="0"/>
              </a:rPr>
              <a:t>(s)</a:t>
            </a:r>
          </a:p>
        </p:txBody>
      </p:sp>
      <p:sp>
        <p:nvSpPr>
          <p:cNvPr id="6" name="Ontstaan van SportLifeStyle…">
            <a:extLst>
              <a:ext uri="{FF2B5EF4-FFF2-40B4-BE49-F238E27FC236}">
                <a16:creationId xmlns:a16="http://schemas.microsoft.com/office/drawing/2014/main" id="{50F249B3-3858-6106-BC00-593E66507068}"/>
              </a:ext>
            </a:extLst>
          </p:cNvPr>
          <p:cNvSpPr txBox="1"/>
          <p:nvPr/>
        </p:nvSpPr>
        <p:spPr>
          <a:xfrm>
            <a:off x="-31155" y="6918543"/>
            <a:ext cx="8481070" cy="1869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xmlns="" val="1"/>
            </a:ext>
          </a:extLst>
        </p:spPr>
        <p:txBody>
          <a:bodyPr lIns="71434" tIns="71434" rIns="71434" bIns="71434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3">
                  <a:lumMod val="75000"/>
                </a:schemeClr>
              </a:buClr>
              <a:buSzPct val="104000"/>
            </a:pPr>
            <a:r>
              <a:rPr lang="nl-NL" altLang="nl-NL" sz="3600" i="1" dirty="0">
                <a:latin typeface="Arial" panose="020B0604020202020204" pitchFamily="34" charset="0"/>
                <a:cs typeface="Arial" panose="020B0604020202020204" pitchFamily="34" charset="0"/>
                <a:sym typeface="Avenir Next Medium" charset="0"/>
              </a:rPr>
              <a:t>Onderwijs voor mavo, havo,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3">
                  <a:lumMod val="75000"/>
                </a:schemeClr>
              </a:buClr>
              <a:buSzPct val="104000"/>
            </a:pPr>
            <a:r>
              <a:rPr lang="nl-NL" altLang="nl-NL" sz="3600" i="1" dirty="0">
                <a:latin typeface="Arial" panose="020B0604020202020204" pitchFamily="34" charset="0"/>
                <a:cs typeface="Arial" panose="020B0604020202020204" pitchFamily="34" charset="0"/>
                <a:sym typeface="Avenir Next Medium" charset="0"/>
              </a:rPr>
              <a:t>atheneum en gymnasium</a:t>
            </a:r>
          </a:p>
        </p:txBody>
      </p:sp>
      <p:pic>
        <p:nvPicPr>
          <p:cNvPr id="7" name="Afbeelding 6" descr="Afbeelding met buitenshuis, kleding, schoeisel, persoon&#10;&#10;Automatisch gegenereerde beschrijving">
            <a:extLst>
              <a:ext uri="{FF2B5EF4-FFF2-40B4-BE49-F238E27FC236}">
                <a16:creationId xmlns:a16="http://schemas.microsoft.com/office/drawing/2014/main" id="{B94AC8B4-958E-4415-13EA-3108986FC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15" y="2834631"/>
            <a:ext cx="11933585" cy="89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096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gie leren nemen eigen leerproces…">
            <a:extLst>
              <a:ext uri="{FF2B5EF4-FFF2-40B4-BE49-F238E27FC236}">
                <a16:creationId xmlns:a16="http://schemas.microsoft.com/office/drawing/2014/main" id="{C772719A-88EC-1DC9-E11E-F00839DE5D5B}"/>
              </a:ext>
            </a:extLst>
          </p:cNvPr>
          <p:cNvSpPr txBox="1"/>
          <p:nvPr/>
        </p:nvSpPr>
        <p:spPr>
          <a:xfrm>
            <a:off x="2024482" y="2794977"/>
            <a:ext cx="14260884" cy="1449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4" tIns="71434" rIns="71434" bIns="71434">
            <a:normAutofit/>
          </a:bodyPr>
          <a:lstStyle/>
          <a:p>
            <a:pPr marL="685800" indent="-685800" defTabSz="772240">
              <a:lnSpc>
                <a:spcPct val="90000"/>
              </a:lnSpc>
              <a:spcBef>
                <a:spcPts val="3700"/>
              </a:spcBef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nl-NL" sz="5400" b="1">
                <a:solidFill>
                  <a:srgbClr val="94589D"/>
                </a:solidFill>
                <a:cs typeface="Arial" panose="020B0604020202020204" pitchFamily="34" charset="0"/>
              </a:rPr>
              <a:t>Projecturen</a:t>
            </a:r>
            <a:endParaRPr sz="4500">
              <a:solidFill>
                <a:srgbClr val="94589D"/>
              </a:solidFill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439B53-2A14-46E2-0F8F-2DCCB6F402E3}"/>
              </a:ext>
            </a:extLst>
          </p:cNvPr>
          <p:cNvSpPr txBox="1">
            <a:spLocks/>
          </p:cNvSpPr>
          <p:nvPr/>
        </p:nvSpPr>
        <p:spPr>
          <a:xfrm>
            <a:off x="2281805" y="4311072"/>
            <a:ext cx="17954086" cy="6986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30008" marR="0" indent="-1015508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6pPr>
            <a:lvl7pPr marL="3072908" marR="0" indent="-1015508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7pPr>
            <a:lvl8pPr marL="3415810" marR="0" indent="-1015510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8pPr>
            <a:lvl9pPr marL="3758710" marR="0" indent="-1015510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9pPr>
          </a:lstStyle>
          <a:p>
            <a:pPr hangingPunct="1"/>
            <a:r>
              <a:rPr lang="nl-NL" sz="4000" dirty="0">
                <a:latin typeface="+mn-lt"/>
                <a:cs typeface="Arial" panose="020B0604020202020204" pitchFamily="34" charset="0"/>
              </a:rPr>
              <a:t>- Twee lesuren op het rooster </a:t>
            </a:r>
          </a:p>
          <a:p>
            <a:pPr hangingPunct="1"/>
            <a:r>
              <a:rPr lang="nl-NL" sz="4000" dirty="0">
                <a:latin typeface="+mn-lt"/>
                <a:cs typeface="Arial" panose="020B0604020202020204" pitchFamily="34" charset="0"/>
              </a:rPr>
              <a:t>- Projectmatig werken</a:t>
            </a:r>
          </a:p>
          <a:p>
            <a:pPr hangingPunct="1"/>
            <a:r>
              <a:rPr lang="nl-NL" sz="4000" dirty="0">
                <a:latin typeface="+mn-lt"/>
                <a:cs typeface="Arial" panose="020B0604020202020204" pitchFamily="34" charset="0"/>
              </a:rPr>
              <a:t>- Carrouselvorm van vier lesweken door verschillende vakdocenten</a:t>
            </a:r>
          </a:p>
          <a:p>
            <a:pPr lvl="1" hangingPunct="1"/>
            <a:r>
              <a:rPr lang="nl-NL" sz="4000" dirty="0">
                <a:latin typeface="+mn-lt"/>
                <a:cs typeface="Arial" panose="020B0604020202020204" pitchFamily="34" charset="0"/>
              </a:rPr>
              <a:t>- Bijvoorbeeld: reanimatie, (gezonde) voeding, muziek, ontspanning</a:t>
            </a:r>
            <a:endParaRPr lang="nl-NL" sz="4000" i="1" dirty="0">
              <a:latin typeface="+mn-lt"/>
              <a:cs typeface="Arial" panose="020B0604020202020204" pitchFamily="34" charset="0"/>
            </a:endParaRPr>
          </a:p>
          <a:p>
            <a:pPr hangingPunct="1"/>
            <a:endParaRPr lang="nl-NL" sz="4000" dirty="0">
              <a:latin typeface="+mn-lt"/>
              <a:cs typeface="Arial" panose="020B0604020202020204" pitchFamily="34" charset="0"/>
            </a:endParaRPr>
          </a:p>
          <a:p>
            <a:pPr hangingPunct="1"/>
            <a:endParaRPr lang="nl-NL" sz="4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Persoonlijke coach">
            <a:extLst>
              <a:ext uri="{FF2B5EF4-FFF2-40B4-BE49-F238E27FC236}">
                <a16:creationId xmlns:a16="http://schemas.microsoft.com/office/drawing/2014/main" id="{EBAC3111-E725-A666-3E72-6D22CEEEAD6E}"/>
              </a:ext>
            </a:extLst>
          </p:cNvPr>
          <p:cNvSpPr txBox="1">
            <a:spLocks/>
          </p:cNvSpPr>
          <p:nvPr/>
        </p:nvSpPr>
        <p:spPr>
          <a:xfrm>
            <a:off x="2232187" y="1299772"/>
            <a:ext cx="17954086" cy="2992908"/>
          </a:xfrm>
          <a:prstGeom prst="rect">
            <a:avLst/>
          </a:prstGeom>
        </p:spPr>
        <p:txBody>
          <a:bodyPr vert="horz" lIns="71434" tIns="71434" rIns="71434" bIns="71434" rtlCol="0" anchor="t">
            <a:normAutofit/>
          </a:bodyPr>
          <a:lstStyle>
            <a:lvl1pPr algn="l" defTabSz="821529" rtl="0" eaLnBrk="1" latinLnBrk="0" hangingPunct="1">
              <a:lnSpc>
                <a:spcPct val="80000"/>
              </a:lnSpc>
              <a:spcBef>
                <a:spcPts val="3900"/>
              </a:spcBef>
              <a:buNone/>
              <a:defRPr sz="8500" b="0" kern="120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sz="7800">
                <a:solidFill>
                  <a:srgbClr val="BF8D61"/>
                </a:solidFill>
                <a:latin typeface="DIN Alternate" panose="020B0500000000000000" pitchFamily="34" charset="77"/>
                <a:cs typeface="Arial" panose="020B0604020202020204" pitchFamily="34" charset="0"/>
              </a:rPr>
              <a:t>Onderwijsaanbod (1)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FF71575-02AF-408E-D74E-BA5FB7234A08}"/>
              </a:ext>
            </a:extLst>
          </p:cNvPr>
          <p:cNvSpPr/>
          <p:nvPr/>
        </p:nvSpPr>
        <p:spPr>
          <a:xfrm>
            <a:off x="5445684" y="9865451"/>
            <a:ext cx="12120952" cy="2863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i="1" dirty="0">
                <a:solidFill>
                  <a:srgbClr val="BF8D61"/>
                </a:solidFill>
              </a:rPr>
              <a:t>‘’Bagage voor het leven’’</a:t>
            </a:r>
            <a:br>
              <a:rPr lang="nl-NL" sz="4800" i="1" dirty="0">
                <a:solidFill>
                  <a:srgbClr val="BF8D61"/>
                </a:solidFill>
              </a:rPr>
            </a:br>
            <a:br>
              <a:rPr lang="nl-NL" sz="4800" i="1" dirty="0">
                <a:solidFill>
                  <a:srgbClr val="BF8D61"/>
                </a:solidFill>
              </a:rPr>
            </a:br>
            <a:r>
              <a:rPr lang="nl-NL" sz="4800" i="1" dirty="0">
                <a:solidFill>
                  <a:srgbClr val="BF8D61"/>
                </a:solidFill>
              </a:rPr>
              <a:t>‘’Iedereen zou het gehad moeten hebben’’</a:t>
            </a:r>
          </a:p>
        </p:txBody>
      </p:sp>
      <p:pic>
        <p:nvPicPr>
          <p:cNvPr id="10" name="Afbeelding 9" descr="Afbeelding met tekst, persoon, binnen, tafel&#10;&#10;Automatisch gegenereerde beschrijving">
            <a:extLst>
              <a:ext uri="{FF2B5EF4-FFF2-40B4-BE49-F238E27FC236}">
                <a16:creationId xmlns:a16="http://schemas.microsoft.com/office/drawing/2014/main" id="{E28A97FB-33D8-0461-E87A-8C0708592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099" y="1"/>
            <a:ext cx="9065902" cy="603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979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ersoonlijke coach"/>
          <p:cNvSpPr txBox="1">
            <a:spLocks noGrp="1"/>
          </p:cNvSpPr>
          <p:nvPr>
            <p:ph type="title"/>
          </p:nvPr>
        </p:nvSpPr>
        <p:spPr>
          <a:xfrm>
            <a:off x="2513539" y="784204"/>
            <a:ext cx="17954086" cy="2992908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dirty="0"/>
              <a:t>Onderwijsaanbod</a:t>
            </a:r>
            <a:endParaRPr dirty="0"/>
          </a:p>
        </p:txBody>
      </p:sp>
      <p:sp>
        <p:nvSpPr>
          <p:cNvPr id="2" name="Regie leren nemen eigen leerproces…">
            <a:extLst>
              <a:ext uri="{FF2B5EF4-FFF2-40B4-BE49-F238E27FC236}">
                <a16:creationId xmlns:a16="http://schemas.microsoft.com/office/drawing/2014/main" id="{C772719A-88EC-1DC9-E11E-F00839DE5D5B}"/>
              </a:ext>
            </a:extLst>
          </p:cNvPr>
          <p:cNvSpPr txBox="1"/>
          <p:nvPr/>
        </p:nvSpPr>
        <p:spPr>
          <a:xfrm>
            <a:off x="1681630" y="2796225"/>
            <a:ext cx="19507832" cy="879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>
            <a:normAutofit lnSpcReduction="10000"/>
          </a:bodyPr>
          <a:lstStyle/>
          <a:p>
            <a:pPr marL="685800" indent="-685800" defTabSz="772239">
              <a:lnSpc>
                <a:spcPct val="90000"/>
              </a:lnSpc>
              <a:spcBef>
                <a:spcPts val="3700"/>
              </a:spcBef>
              <a:buClr>
                <a:schemeClr val="accent1"/>
              </a:buClr>
              <a:buSzPct val="104999"/>
              <a:buFont typeface="Arial" panose="020B0604020202020204" pitchFamily="34" charset="0"/>
              <a:buChar char="•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nl-NL" sz="5400" b="1" dirty="0">
                <a:solidFill>
                  <a:srgbClr val="7030A0"/>
                </a:solidFill>
              </a:rPr>
              <a:t>Keuzemodule</a:t>
            </a:r>
            <a:br>
              <a:rPr lang="nl-NL" sz="5400" b="1" dirty="0"/>
            </a:br>
            <a:br>
              <a:rPr lang="nl-NL" sz="5400" b="1" dirty="0"/>
            </a:br>
            <a:r>
              <a:rPr lang="nl-NL" sz="4800" dirty="0"/>
              <a:t>- Keuze-aanbod in klas 2 </a:t>
            </a:r>
            <a:br>
              <a:rPr lang="nl-NL" sz="4800" dirty="0"/>
            </a:br>
            <a:br>
              <a:rPr lang="nl-NL" sz="4800" dirty="0"/>
            </a:br>
            <a:r>
              <a:rPr lang="nl-NL" sz="4800" dirty="0"/>
              <a:t>- Keuze uit Beeldende Vorming, </a:t>
            </a:r>
            <a:r>
              <a:rPr lang="nl-NL" sz="4800" dirty="0" err="1"/>
              <a:t>Sportbreed</a:t>
            </a:r>
            <a:r>
              <a:rPr lang="nl-NL" sz="4800" dirty="0"/>
              <a:t>, Muziek, Drama/toneel, techniek, internationalisering, escaperoom maken, politiek</a:t>
            </a:r>
            <a:br>
              <a:rPr lang="nl-NL" sz="4800" dirty="0"/>
            </a:br>
            <a:br>
              <a:rPr lang="nl-NL" sz="4800" dirty="0"/>
            </a:br>
            <a:r>
              <a:rPr lang="nl-NL" sz="4800" dirty="0"/>
              <a:t>- Module van ongeveer 10 lesweken</a:t>
            </a:r>
            <a:br>
              <a:rPr lang="nl-NL" sz="4800" dirty="0"/>
            </a:br>
            <a:br>
              <a:rPr lang="nl-NL" sz="4800" dirty="0"/>
            </a:br>
            <a:r>
              <a:rPr lang="nl-NL" sz="4800" dirty="0"/>
              <a:t>- Aansluiting profiel- en sectorkeuze bovenbouw </a:t>
            </a:r>
            <a:br>
              <a:rPr lang="nl-NL" sz="4800" dirty="0"/>
            </a:br>
            <a:br>
              <a:rPr lang="nl-NL" sz="4800" dirty="0"/>
            </a:br>
            <a:r>
              <a:rPr lang="nl-NL" sz="4800" dirty="0"/>
              <a:t>- Pilotjaar, doorontwikkeling in klas 3 met meer uren en meer keuzes </a:t>
            </a:r>
            <a:br>
              <a:rPr lang="nl-NL" sz="5400" dirty="0"/>
            </a:br>
            <a:endParaRPr lang="nl-NL" sz="5400" i="1" dirty="0"/>
          </a:p>
          <a:p>
            <a:pPr marL="685800" indent="-685800" defTabSz="772239">
              <a:lnSpc>
                <a:spcPct val="90000"/>
              </a:lnSpc>
              <a:spcBef>
                <a:spcPts val="3700"/>
              </a:spcBef>
              <a:buClr>
                <a:schemeClr val="accent1"/>
              </a:buClr>
              <a:buSzPct val="104999"/>
              <a:buFont typeface="Arial" panose="020B0604020202020204" pitchFamily="34" charset="0"/>
              <a:buChar char="•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nl-NL" dirty="0"/>
          </a:p>
          <a:p>
            <a:pPr marL="685800" indent="-685800" defTabSz="772239">
              <a:lnSpc>
                <a:spcPct val="90000"/>
              </a:lnSpc>
              <a:spcBef>
                <a:spcPts val="3700"/>
              </a:spcBef>
              <a:buClr>
                <a:schemeClr val="accent1"/>
              </a:buClr>
              <a:buSzPct val="104999"/>
              <a:buFont typeface="Arial" panose="020B0604020202020204" pitchFamily="34" charset="0"/>
              <a:buChar char="•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nl-NL" dirty="0"/>
          </a:p>
          <a:p>
            <a:pPr marL="685800" indent="-685800" defTabSz="772239">
              <a:lnSpc>
                <a:spcPct val="90000"/>
              </a:lnSpc>
              <a:spcBef>
                <a:spcPts val="3700"/>
              </a:spcBef>
              <a:buClr>
                <a:schemeClr val="accent1"/>
              </a:buClr>
              <a:buSzPct val="104999"/>
              <a:buFont typeface="Arial" panose="020B0604020202020204" pitchFamily="34" charset="0"/>
              <a:buChar char="•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gie leren nemen eigen leerproces…">
            <a:extLst>
              <a:ext uri="{FF2B5EF4-FFF2-40B4-BE49-F238E27FC236}">
                <a16:creationId xmlns:a16="http://schemas.microsoft.com/office/drawing/2014/main" id="{C772719A-88EC-1DC9-E11E-F00839DE5D5B}"/>
              </a:ext>
            </a:extLst>
          </p:cNvPr>
          <p:cNvSpPr txBox="1"/>
          <p:nvPr/>
        </p:nvSpPr>
        <p:spPr>
          <a:xfrm>
            <a:off x="2045747" y="2874057"/>
            <a:ext cx="17730810" cy="166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4" tIns="71434" rIns="71434" bIns="71434">
            <a:normAutofit/>
          </a:bodyPr>
          <a:lstStyle/>
          <a:p>
            <a:pPr defTabSz="772240">
              <a:lnSpc>
                <a:spcPct val="90000"/>
              </a:lnSpc>
              <a:spcBef>
                <a:spcPts val="3700"/>
              </a:spcBef>
              <a:buClr>
                <a:schemeClr val="accent3">
                  <a:lumMod val="75000"/>
                </a:schemeClr>
              </a:buClr>
              <a:buSzPct val="104000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nl-NL" sz="4000" i="1">
                <a:cs typeface="Calibri" panose="020F0502020204030204"/>
              </a:rPr>
              <a:t>Wettelijke verplichting: 8 uren over de eerste drie leerjaren</a:t>
            </a:r>
            <a:endParaRPr lang="nl-NL" sz="2200" i="1">
              <a:cs typeface="Calibri" panose="020F0502020204030204"/>
            </a:endParaRPr>
          </a:p>
          <a:p>
            <a:pPr defTabSz="772240">
              <a:lnSpc>
                <a:spcPct val="90000"/>
              </a:lnSpc>
              <a:spcBef>
                <a:spcPts val="3700"/>
              </a:spcBef>
              <a:buClr>
                <a:schemeClr val="accent3">
                  <a:lumMod val="75000"/>
                </a:schemeClr>
              </a:buClr>
              <a:buSzPct val="104000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rsoonlijke coach">
            <a:extLst>
              <a:ext uri="{FF2B5EF4-FFF2-40B4-BE49-F238E27FC236}">
                <a16:creationId xmlns:a16="http://schemas.microsoft.com/office/drawing/2014/main" id="{494A2787-8D53-B6BD-94DA-657329256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2187" y="1024033"/>
            <a:ext cx="17954086" cy="1669166"/>
          </a:xfrm>
          <a:prstGeom prst="rect">
            <a:avLst/>
          </a:prstGeom>
        </p:spPr>
        <p:txBody>
          <a:bodyPr vert="horz" lIns="71434" tIns="71434" rIns="71434" bIns="71434" rtlCol="0" anchor="t">
            <a:normAutofit/>
          </a:bodyPr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sz="7800">
                <a:solidFill>
                  <a:srgbClr val="BF8D61"/>
                </a:solidFill>
                <a:latin typeface="DIN Alternate" panose="020B0500000000000000" pitchFamily="34" charset="77"/>
                <a:cs typeface="Arial" panose="020B0604020202020204" pitchFamily="34" charset="0"/>
              </a:rPr>
              <a:t>Invulling Lichamelijke opvoeding (LO)</a:t>
            </a:r>
            <a:endParaRPr sz="7800">
              <a:solidFill>
                <a:srgbClr val="BF8D61"/>
              </a:solidFill>
              <a:latin typeface="DIN Alternate" panose="020B0500000000000000" pitchFamily="34" charset="77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3A3F3E-9ABB-B337-4CA7-776AE863FE88}"/>
              </a:ext>
            </a:extLst>
          </p:cNvPr>
          <p:cNvSpPr txBox="1">
            <a:spLocks/>
          </p:cNvSpPr>
          <p:nvPr/>
        </p:nvSpPr>
        <p:spPr>
          <a:xfrm>
            <a:off x="1676400" y="4016940"/>
            <a:ext cx="21031200" cy="9690648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4000" dirty="0">
                <a:solidFill>
                  <a:srgbClr val="E52325"/>
                </a:solidFill>
              </a:rPr>
              <a:t>Leerjaar 1: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nl-NL" sz="4000" dirty="0"/>
              <a:t>2 uren LO + 2 uren </a:t>
            </a:r>
            <a:r>
              <a:rPr lang="nl-NL" sz="4000" b="1" dirty="0" err="1"/>
              <a:t>sportbreed</a:t>
            </a:r>
            <a:r>
              <a:rPr lang="nl-NL" sz="4000" dirty="0"/>
              <a:t> </a:t>
            </a:r>
            <a:r>
              <a:rPr lang="nl-NL" sz="4000" i="1" dirty="0"/>
              <a:t>(verplicht!)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nl-NL" sz="4000" i="1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4000" dirty="0">
                <a:solidFill>
                  <a:srgbClr val="E52325"/>
                </a:solidFill>
              </a:rPr>
              <a:t>Leerjaar 2: </a:t>
            </a:r>
            <a:br>
              <a:rPr lang="nl-NL" sz="4000" dirty="0"/>
            </a:br>
            <a:r>
              <a:rPr lang="nl-NL" sz="4000" dirty="0"/>
              <a:t>- 2 uren LO (+ 2 uren </a:t>
            </a:r>
            <a:r>
              <a:rPr lang="nl-NL" sz="4000" dirty="0" err="1"/>
              <a:t>Sportbreed</a:t>
            </a:r>
            <a:r>
              <a:rPr lang="nl-NL" sz="4000" dirty="0"/>
              <a:t> in keuzemodule optioneel) </a:t>
            </a:r>
          </a:p>
          <a:p>
            <a:pPr marL="0" indent="0">
              <a:lnSpc>
                <a:spcPct val="120000"/>
              </a:lnSpc>
              <a:buNone/>
            </a:pPr>
            <a:endParaRPr lang="nl-NL" sz="40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4000" dirty="0">
                <a:solidFill>
                  <a:srgbClr val="E52325"/>
                </a:solidFill>
              </a:rPr>
              <a:t>Leerjaar 3: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4000" dirty="0"/>
              <a:t>- 2 uren LO (+3 uren BSM in keuzemodule optioneel) </a:t>
            </a:r>
          </a:p>
          <a:p>
            <a:pPr marL="0" indent="0">
              <a:buNone/>
            </a:pPr>
            <a:endParaRPr lang="nl-NL" sz="4000" dirty="0"/>
          </a:p>
        </p:txBody>
      </p:sp>
      <p:sp>
        <p:nvSpPr>
          <p:cNvPr id="4" name="Tekstballon: rechthoek met afgeronde hoeken 3">
            <a:extLst>
              <a:ext uri="{FF2B5EF4-FFF2-40B4-BE49-F238E27FC236}">
                <a16:creationId xmlns:a16="http://schemas.microsoft.com/office/drawing/2014/main" id="{6FDD4D5F-55F2-B29F-37AD-34363C0263DB}"/>
              </a:ext>
            </a:extLst>
          </p:cNvPr>
          <p:cNvSpPr/>
          <p:nvPr/>
        </p:nvSpPr>
        <p:spPr>
          <a:xfrm>
            <a:off x="11303571" y="4019758"/>
            <a:ext cx="7890054" cy="3403764"/>
          </a:xfrm>
          <a:prstGeom prst="wedgeRoundRectCallout">
            <a:avLst>
              <a:gd name="adj1" fmla="val -103914"/>
              <a:gd name="adj2" fmla="val 2673"/>
              <a:gd name="adj3" fmla="val 16667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chemeClr val="tx1"/>
                </a:solidFill>
              </a:rPr>
              <a:t>Brede kennismaking met sport!</a:t>
            </a:r>
            <a:br>
              <a:rPr lang="nl-NL" sz="3600" dirty="0">
                <a:solidFill>
                  <a:schemeClr val="tx1"/>
                </a:solidFill>
              </a:rPr>
            </a:br>
            <a:br>
              <a:rPr lang="nl-NL" sz="3600" dirty="0">
                <a:solidFill>
                  <a:schemeClr val="tx1"/>
                </a:solidFill>
              </a:rPr>
            </a:br>
            <a:r>
              <a:rPr lang="nl-NL" sz="3600" i="1" dirty="0">
                <a:solidFill>
                  <a:schemeClr val="tx1"/>
                </a:solidFill>
              </a:rPr>
              <a:t>Freerunning , Fitness , </a:t>
            </a:r>
            <a:r>
              <a:rPr lang="nl-NL" sz="3600" i="1" dirty="0" err="1">
                <a:solidFill>
                  <a:schemeClr val="tx1"/>
                </a:solidFill>
              </a:rPr>
              <a:t>Flagfootball</a:t>
            </a:r>
            <a:r>
              <a:rPr lang="nl-NL" sz="3600" i="1" dirty="0">
                <a:solidFill>
                  <a:schemeClr val="tx1"/>
                </a:solidFill>
              </a:rPr>
              <a:t> , Kickboksen, Hip-Hop dansen, Klimmen, Cricket </a:t>
            </a:r>
            <a:r>
              <a:rPr lang="nl-NL" sz="3600" i="1" dirty="0" err="1">
                <a:solidFill>
                  <a:schemeClr val="tx1"/>
                </a:solidFill>
              </a:rPr>
              <a:t>etc</a:t>
            </a:r>
            <a:r>
              <a:rPr lang="nl-NL" sz="3600" i="1" dirty="0">
                <a:solidFill>
                  <a:schemeClr val="tx1"/>
                </a:solidFill>
              </a:rPr>
              <a:t> !  </a:t>
            </a:r>
          </a:p>
        </p:txBody>
      </p:sp>
      <p:pic>
        <p:nvPicPr>
          <p:cNvPr id="7" name="Afbeelding 6" descr="Afbeelding met gras, buiten, boom, persoon&#10;&#10;Automatisch gegenereerde beschrijving">
            <a:extLst>
              <a:ext uri="{FF2B5EF4-FFF2-40B4-BE49-F238E27FC236}">
                <a16:creationId xmlns:a16="http://schemas.microsoft.com/office/drawing/2014/main" id="{87C5CC02-6042-E0C5-8D6E-3BA29228F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298" y="6180881"/>
            <a:ext cx="5005700" cy="75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036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Leerjaar specifieke zaken"/>
          <p:cNvSpPr txBox="1">
            <a:spLocks noGrp="1"/>
          </p:cNvSpPr>
          <p:nvPr>
            <p:ph type="title"/>
          </p:nvPr>
        </p:nvSpPr>
        <p:spPr>
          <a:xfrm>
            <a:off x="1333448" y="1283204"/>
            <a:ext cx="17954086" cy="1350268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dirty="0"/>
              <a:t>SOM </a:t>
            </a:r>
            <a:endParaRPr dirty="0"/>
          </a:p>
        </p:txBody>
      </p:sp>
      <p:sp>
        <p:nvSpPr>
          <p:cNvPr id="355" name="Regie leren nemen eigen leerproces…"/>
          <p:cNvSpPr txBox="1"/>
          <p:nvPr/>
        </p:nvSpPr>
        <p:spPr>
          <a:xfrm>
            <a:off x="1624412" y="3343383"/>
            <a:ext cx="12153310" cy="10372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3" tIns="71433" rIns="71433" bIns="71433" anchor="t">
            <a:normAutofit/>
          </a:bodyPr>
          <a:lstStyle/>
          <a:p>
            <a:pPr marL="566420" indent="-566420" defTabSz="772239">
              <a:spcBef>
                <a:spcPts val="37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nl-NL" b="1" dirty="0"/>
              <a:t>SOM</a:t>
            </a:r>
            <a:br>
              <a:rPr lang="nl-NL" dirty="0"/>
            </a:br>
            <a:r>
              <a:rPr lang="nl-NL" dirty="0"/>
              <a:t>- Leerlingvolgsysteem </a:t>
            </a:r>
            <a:br>
              <a:rPr lang="nl-NL" dirty="0"/>
            </a:br>
            <a:r>
              <a:rPr lang="nl-NL" dirty="0"/>
              <a:t>- Verzuimregistratie</a:t>
            </a:r>
            <a:br>
              <a:rPr lang="nl-NL" dirty="0"/>
            </a:br>
            <a:r>
              <a:rPr lang="nl-NL" dirty="0"/>
              <a:t>- Huiswerk</a:t>
            </a:r>
            <a:br>
              <a:rPr lang="nl-NL" dirty="0"/>
            </a:br>
            <a:r>
              <a:rPr lang="nl-NL" dirty="0"/>
              <a:t>- Toetsen</a:t>
            </a:r>
            <a:br>
              <a:rPr lang="nl-NL" dirty="0"/>
            </a:br>
            <a:r>
              <a:rPr lang="nl-NL" dirty="0"/>
              <a:t>- Cijfers</a:t>
            </a:r>
            <a:br>
              <a:rPr lang="nl-NL" dirty="0"/>
            </a:br>
            <a:r>
              <a:rPr lang="nl-NL" dirty="0"/>
              <a:t>- Basisrooster</a:t>
            </a:r>
            <a:br>
              <a:rPr lang="nl-NL" dirty="0"/>
            </a:br>
            <a:r>
              <a:rPr lang="nl-NL" dirty="0"/>
              <a:t>- Activiteiten </a:t>
            </a:r>
            <a:br>
              <a:rPr lang="nl-NL" dirty="0"/>
            </a:br>
            <a:br>
              <a:rPr lang="nl-NL" dirty="0"/>
            </a:br>
            <a:endParaRPr lang="nl-NL" dirty="0"/>
          </a:p>
          <a:p>
            <a:pPr marL="566420" indent="-566420" defTabSz="772239">
              <a:spcBef>
                <a:spcPts val="37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nl-NL" dirty="0"/>
              <a:t>Ouderaccount &gt; volgt spoedig!</a:t>
            </a:r>
            <a:br>
              <a:rPr lang="nl-NL" dirty="0"/>
            </a:b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429A55E-DCE3-944A-FC75-992130988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742" y="1958338"/>
            <a:ext cx="9965094" cy="74893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itel 1"/>
          <p:cNvSpPr txBox="1">
            <a:spLocks noGrp="1"/>
          </p:cNvSpPr>
          <p:nvPr>
            <p:ph type="title"/>
          </p:nvPr>
        </p:nvSpPr>
        <p:spPr>
          <a:xfrm>
            <a:off x="2146387" y="564372"/>
            <a:ext cx="18822691" cy="2651127"/>
          </a:xfrm>
          <a:prstGeom prst="rect">
            <a:avLst/>
          </a:prstGeom>
        </p:spPr>
        <p:txBody>
          <a:bodyPr/>
          <a:lstStyle/>
          <a:p>
            <a:pPr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Pop-gesprekken</a:t>
            </a:r>
            <a:r>
              <a:rPr sz="9600" b="1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67" name="Regie leren nemen eigen leerproces…"/>
          <p:cNvSpPr txBox="1"/>
          <p:nvPr/>
        </p:nvSpPr>
        <p:spPr>
          <a:xfrm>
            <a:off x="2124627" y="530126"/>
            <a:ext cx="9875607" cy="1144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3" tIns="71433" rIns="71433" bIns="71433">
            <a:normAutofit/>
          </a:bodyPr>
          <a:lstStyle/>
          <a:p>
            <a:pPr defTabSz="772239">
              <a:spcBef>
                <a:spcPts val="3700"/>
              </a:spcBef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  <a:p>
            <a:pPr marL="567054" indent="-567054" defTabSz="772239">
              <a:spcBef>
                <a:spcPts val="37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  <a:p>
            <a:pPr marL="567054" indent="-567054" defTabSz="772239">
              <a:spcBef>
                <a:spcPts val="37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Word</a:t>
            </a:r>
            <a:r>
              <a:rPr lang="nl-NL" dirty="0"/>
              <a:t>en in</a:t>
            </a:r>
            <a:r>
              <a:rPr dirty="0"/>
              <a:t> de </a:t>
            </a:r>
            <a:r>
              <a:rPr dirty="0" err="1"/>
              <a:t>activiteitenweek</a:t>
            </a:r>
            <a:r>
              <a:rPr lang="nl-NL" dirty="0"/>
              <a:t> 1 en 3</a:t>
            </a:r>
            <a:r>
              <a:rPr dirty="0"/>
              <a:t> </a:t>
            </a:r>
            <a:r>
              <a:rPr dirty="0" err="1"/>
              <a:t>georganiseerd</a:t>
            </a:r>
            <a:endParaRPr dirty="0"/>
          </a:p>
          <a:p>
            <a:pPr marL="567054" indent="-567054" defTabSz="772239">
              <a:spcBef>
                <a:spcPts val="37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 err="1"/>
              <a:t>Gericht</a:t>
            </a:r>
            <a:r>
              <a:rPr dirty="0"/>
              <a:t> op </a:t>
            </a:r>
            <a:r>
              <a:rPr dirty="0" err="1"/>
              <a:t>persoonsontwikkeling</a:t>
            </a:r>
            <a:r>
              <a:rPr dirty="0"/>
              <a:t>, </a:t>
            </a:r>
            <a:r>
              <a:rPr dirty="0" err="1"/>
              <a:t>studiehouding</a:t>
            </a:r>
            <a:r>
              <a:rPr dirty="0"/>
              <a:t> en </a:t>
            </a:r>
            <a:r>
              <a:rPr dirty="0" err="1"/>
              <a:t>vooruitblikken</a:t>
            </a:r>
            <a:r>
              <a:rPr dirty="0"/>
              <a:t> op </a:t>
            </a:r>
            <a:r>
              <a:rPr lang="nl-NL" dirty="0"/>
              <a:t>de rest van het schooljaar en het volgende schooljaar</a:t>
            </a:r>
            <a:endParaRPr dirty="0"/>
          </a:p>
        </p:txBody>
      </p:sp>
      <p:pic>
        <p:nvPicPr>
          <p:cNvPr id="368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622" y="1457129"/>
            <a:ext cx="10811297" cy="9588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itel 1"/>
          <p:cNvSpPr txBox="1">
            <a:spLocks noGrp="1"/>
          </p:cNvSpPr>
          <p:nvPr>
            <p:ph type="title"/>
          </p:nvPr>
        </p:nvSpPr>
        <p:spPr>
          <a:xfrm>
            <a:off x="2146387" y="564372"/>
            <a:ext cx="18822691" cy="2651127"/>
          </a:xfrm>
          <a:prstGeom prst="rect">
            <a:avLst/>
          </a:prstGeom>
        </p:spPr>
        <p:txBody>
          <a:bodyPr/>
          <a:lstStyle/>
          <a:p>
            <a:pPr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nl-NL" dirty="0" err="1"/>
              <a:t>REGelzaken</a:t>
            </a:r>
            <a:endParaRPr sz="9600" b="1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Regie leren nemen eigen leerproces…"/>
          <p:cNvSpPr txBox="1"/>
          <p:nvPr/>
        </p:nvSpPr>
        <p:spPr>
          <a:xfrm>
            <a:off x="2124627" y="530126"/>
            <a:ext cx="9875607" cy="1144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3" tIns="71433" rIns="71433" bIns="71433">
            <a:normAutofit/>
          </a:bodyPr>
          <a:lstStyle/>
          <a:p>
            <a:pPr defTabSz="772239">
              <a:spcBef>
                <a:spcPts val="3700"/>
              </a:spcBef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  <a:p>
            <a:pPr marL="567054" indent="-567054" defTabSz="772239">
              <a:spcBef>
                <a:spcPts val="37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</p:txBody>
      </p:sp>
      <p:sp>
        <p:nvSpPr>
          <p:cNvPr id="2" name="Rectangle 2" descr="Tijdelijke aanduiding voor inhoud 2">
            <a:extLst>
              <a:ext uri="{FF2B5EF4-FFF2-40B4-BE49-F238E27FC236}">
                <a16:creationId xmlns:a16="http://schemas.microsoft.com/office/drawing/2014/main" id="{508B3121-8F7D-78FB-B965-EF29F77CA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4813" y="3651250"/>
            <a:ext cx="18822987" cy="8702675"/>
          </a:xfrm>
        </p:spPr>
        <p:txBody>
          <a:bodyPr/>
          <a:lstStyle/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dirty="0">
                <a:latin typeface="Avenir Next Medium" charset="0"/>
                <a:sym typeface="Avenir Next Medium" charset="0"/>
              </a:rPr>
              <a:t>Afmelden (bv ziekte, tandarts) bij conciërge (0513 644960) of via SOM voor 9.00 uur ’s ochtends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dirty="0">
                <a:latin typeface="Avenir Next Medium" charset="0"/>
                <a:sym typeface="Avenir Next Medium" charset="0"/>
              </a:rPr>
              <a:t>Ouders melden de leerling weer beter bij conciërge – briefje of bellen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dirty="0">
                <a:latin typeface="Avenir Next Medium" charset="0"/>
                <a:sym typeface="Avenir Next Medium" charset="0"/>
              </a:rPr>
              <a:t>Verlof aanvragen via formulier, op website, inleveren bij de teamleider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dirty="0">
                <a:latin typeface="Avenir Next Medium" charset="0"/>
                <a:sym typeface="Avenir Next Medium" charset="0"/>
              </a:rPr>
              <a:t>Info: </a:t>
            </a:r>
            <a:r>
              <a:rPr lang="nl-NL" altLang="nl-NL" sz="4400" u="sng" dirty="0">
                <a:solidFill>
                  <a:schemeClr val="accent1"/>
                </a:solidFill>
                <a:latin typeface="Avenir Next Medium" charset="0"/>
                <a:sym typeface="Avenir Next Medium" charset="0"/>
                <a:hlinkClick r:id="rId3"/>
              </a:rPr>
              <a:t>www.sevenwolden.nl</a:t>
            </a:r>
            <a:r>
              <a:rPr lang="nl-NL" altLang="nl-NL" sz="4400" dirty="0">
                <a:latin typeface="Avenir Next Medium" charset="0"/>
                <a:sym typeface="Avenir Next Medium" charset="0"/>
              </a:rPr>
              <a:t> o.a. overgangsnormen, jaarplanning en locatiegids (buitenbaan -&gt; downloads)</a:t>
            </a:r>
            <a:br>
              <a:rPr lang="nl-NL" altLang="nl-NL" sz="4400" dirty="0">
                <a:latin typeface="Avenir Next Medium" charset="0"/>
                <a:sym typeface="Avenir Next Medium" charset="0"/>
              </a:rPr>
            </a:br>
            <a:endParaRPr lang="nl-NL" altLang="nl-NL" sz="4400" dirty="0">
              <a:latin typeface="Avenir Next Medium" charset="0"/>
              <a:sym typeface="Avenir Next Medium" charset="0"/>
            </a:endParaRP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i="1" dirty="0">
                <a:latin typeface="Avenir Next Medium" charset="0"/>
                <a:sym typeface="Avenir Next Medium" charset="0"/>
              </a:rPr>
              <a:t>Zie de ‘Bewaarkaart’</a:t>
            </a:r>
          </a:p>
        </p:txBody>
      </p:sp>
    </p:spTree>
    <p:extLst>
      <p:ext uri="{BB962C8B-B14F-4D97-AF65-F5344CB8AC3E}">
        <p14:creationId xmlns:p14="http://schemas.microsoft.com/office/powerpoint/2010/main" val="12818448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itel 1"/>
          <p:cNvSpPr txBox="1">
            <a:spLocks noGrp="1"/>
          </p:cNvSpPr>
          <p:nvPr>
            <p:ph type="title"/>
          </p:nvPr>
        </p:nvSpPr>
        <p:spPr>
          <a:xfrm>
            <a:off x="2146387" y="564372"/>
            <a:ext cx="18822691" cy="2651127"/>
          </a:xfrm>
          <a:prstGeom prst="rect">
            <a:avLst/>
          </a:prstGeom>
        </p:spPr>
        <p:txBody>
          <a:bodyPr/>
          <a:lstStyle/>
          <a:p>
            <a:pPr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nl-NL" dirty="0"/>
              <a:t>Belangrijke data</a:t>
            </a:r>
            <a:endParaRPr sz="9600" b="1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Regie leren nemen eigen leerproces…"/>
          <p:cNvSpPr txBox="1"/>
          <p:nvPr/>
        </p:nvSpPr>
        <p:spPr>
          <a:xfrm>
            <a:off x="2124627" y="530126"/>
            <a:ext cx="9875607" cy="1144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3" tIns="71433" rIns="71433" bIns="71433">
            <a:normAutofit/>
          </a:bodyPr>
          <a:lstStyle/>
          <a:p>
            <a:pPr defTabSz="772239">
              <a:spcBef>
                <a:spcPts val="3700"/>
              </a:spcBef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  <a:p>
            <a:pPr marL="567054" indent="-567054" defTabSz="772239">
              <a:spcBef>
                <a:spcPts val="37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</p:txBody>
      </p:sp>
      <p:sp>
        <p:nvSpPr>
          <p:cNvPr id="6" name="Text Box 3" descr="Regie leren nemen eigen leerproces…">
            <a:extLst>
              <a:ext uri="{FF2B5EF4-FFF2-40B4-BE49-F238E27FC236}">
                <a16:creationId xmlns:a16="http://schemas.microsoft.com/office/drawing/2014/main" id="{544937A0-6077-BDD7-E4C8-1783F2868657}"/>
              </a:ext>
            </a:extLst>
          </p:cNvPr>
          <p:cNvSpPr txBox="1">
            <a:spLocks/>
          </p:cNvSpPr>
          <p:nvPr/>
        </p:nvSpPr>
        <p:spPr bwMode="auto">
          <a:xfrm>
            <a:off x="2146386" y="2596924"/>
            <a:ext cx="14203085" cy="960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5" tIns="71435" rIns="71435" bIns="71435"/>
          <a:lstStyle>
            <a:lvl1pPr marL="555625" indent="-555625" defTabSz="755650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755650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755650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755650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755650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36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endParaRPr lang="nl-NL" altLang="nl-NL" sz="4300" dirty="0">
              <a:solidFill>
                <a:srgbClr val="222222"/>
              </a:solidFill>
              <a:latin typeface="Avenir Next Medium" charset="0"/>
              <a:sym typeface="Avenir Next Medium" charset="0"/>
            </a:endParaRPr>
          </a:p>
          <a:p>
            <a:pPr eaLnBrk="1">
              <a:spcBef>
                <a:spcPts val="36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3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Activiteitendagen 1, week 46 met o.a. POP-gesprekken, cultuurdagen, burgerschapsproject </a:t>
            </a:r>
          </a:p>
          <a:p>
            <a:pPr eaLnBrk="1">
              <a:spcBef>
                <a:spcPts val="36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3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19 oktober – Startfeest </a:t>
            </a:r>
          </a:p>
          <a:p>
            <a:pPr eaLnBrk="1">
              <a:spcBef>
                <a:spcPts val="36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3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21 november – Eerste rapportvergadering</a:t>
            </a:r>
          </a:p>
          <a:p>
            <a:pPr eaLnBrk="1">
              <a:spcBef>
                <a:spcPts val="36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endParaRPr lang="nl-NL" altLang="nl-NL" sz="4300" dirty="0">
              <a:solidFill>
                <a:srgbClr val="222222"/>
              </a:solidFill>
              <a:latin typeface="Avenir Next Medium" charset="0"/>
              <a:sym typeface="Avenir Next Medium" charset="0"/>
            </a:endParaRPr>
          </a:p>
          <a:p>
            <a:pPr eaLnBrk="1">
              <a:spcBef>
                <a:spcPts val="36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3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Overige activiteitendagen, rapportvergaderingen en belangrijke data overzicht zie website onder downloads </a:t>
            </a:r>
            <a:r>
              <a:rPr lang="nl-NL" altLang="nl-NL" sz="4300" b="1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(Jaaragenda)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D348A83-45F4-E7F4-FD7F-35EB49EBA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r="9825"/>
          <a:stretch>
            <a:fillRect/>
          </a:stretch>
        </p:blipFill>
        <p:spPr bwMode="auto">
          <a:xfrm>
            <a:off x="15709391" y="1798761"/>
            <a:ext cx="7836825" cy="766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55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2C5A4-9E07-4089-97DA-75F49FF3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DA612"/>
                </a:solidFill>
              </a:rPr>
              <a:t>Functionarissen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375FD1-59DB-4683-80E2-07A48F9AB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5230" y="3381376"/>
            <a:ext cx="23518370" cy="9367470"/>
          </a:xfrm>
        </p:spPr>
        <p:txBody>
          <a:bodyPr>
            <a:normAutofit/>
          </a:bodyPr>
          <a:lstStyle/>
          <a:p>
            <a:r>
              <a:rPr lang="nl-NL" sz="4000" b="1" dirty="0">
                <a:latin typeface="Avenir Next Medium"/>
              </a:rPr>
              <a:t>Locatiedirecteur: </a:t>
            </a:r>
            <a:r>
              <a:rPr lang="nl-NL" sz="4000" dirty="0">
                <a:latin typeface="Avenir Next Medium"/>
              </a:rPr>
              <a:t>Mevr. M. Bergsma (</a:t>
            </a:r>
            <a:r>
              <a:rPr lang="nl-NL" sz="4000" dirty="0">
                <a:latin typeface="Avenir Next Medium"/>
                <a:hlinkClick r:id="rId2"/>
              </a:rPr>
              <a:t>MBergsma@ogmf.nl</a:t>
            </a:r>
            <a:r>
              <a:rPr lang="nl-NL" sz="4000" dirty="0">
                <a:latin typeface="Avenir Next Medium"/>
              </a:rPr>
              <a:t>) </a:t>
            </a:r>
            <a:br>
              <a:rPr lang="nl-NL" sz="4000" b="1" dirty="0">
                <a:latin typeface="Avenir Next Medium"/>
              </a:rPr>
            </a:br>
            <a:r>
              <a:rPr lang="nl-NL" sz="4000" b="1" dirty="0">
                <a:latin typeface="Avenir Next Medium"/>
              </a:rPr>
              <a:t>Teamleider: </a:t>
            </a:r>
            <a:r>
              <a:rPr lang="nl-NL" sz="4000" dirty="0">
                <a:latin typeface="Avenir Next Medium"/>
              </a:rPr>
              <a:t>Dhr. MN. Barendsen (</a:t>
            </a:r>
            <a:r>
              <a:rPr lang="nl-NL" sz="4000" dirty="0">
                <a:latin typeface="Avenir Next Medium"/>
                <a:hlinkClick r:id="rId3"/>
              </a:rPr>
              <a:t>MBarendsen@ogmf.nl</a:t>
            </a:r>
            <a:r>
              <a:rPr lang="nl-NL" sz="4000" dirty="0">
                <a:latin typeface="Avenir Next Medium"/>
              </a:rPr>
              <a:t>) </a:t>
            </a:r>
          </a:p>
          <a:p>
            <a:r>
              <a:rPr lang="nl-NL" sz="4000" b="1" dirty="0">
                <a:latin typeface="Avenir Next Medium"/>
              </a:rPr>
              <a:t>Ondersteuningscoördinator: </a:t>
            </a:r>
            <a:r>
              <a:rPr lang="nl-NL" sz="4000" dirty="0">
                <a:latin typeface="Avenir Next Medium"/>
              </a:rPr>
              <a:t>Mevr. S. Silvius (</a:t>
            </a:r>
            <a:r>
              <a:rPr lang="nl-NL" sz="4000" dirty="0">
                <a:latin typeface="Avenir Next Medium"/>
                <a:hlinkClick r:id="rId4"/>
              </a:rPr>
              <a:t>SSilvius@ogmf.nl</a:t>
            </a:r>
            <a:r>
              <a:rPr lang="nl-NL" sz="4000" dirty="0">
                <a:latin typeface="Avenir Next Medium"/>
              </a:rPr>
              <a:t>) </a:t>
            </a:r>
          </a:p>
          <a:p>
            <a:r>
              <a:rPr lang="nl-NL" sz="4000" b="1" dirty="0">
                <a:latin typeface="Avenir Next Medium"/>
              </a:rPr>
              <a:t>Decaan: </a:t>
            </a:r>
            <a:r>
              <a:rPr lang="nl-NL" sz="4000" dirty="0">
                <a:latin typeface="Avenir Next Medium"/>
              </a:rPr>
              <a:t>Mevr. K. Betten (</a:t>
            </a:r>
            <a:r>
              <a:rPr lang="nl-NL" sz="4000" dirty="0">
                <a:latin typeface="Avenir Next Medium"/>
                <a:hlinkClick r:id="rId5"/>
              </a:rPr>
              <a:t>Kbetten@ogmf.nl</a:t>
            </a:r>
            <a:r>
              <a:rPr lang="nl-NL" sz="4000" dirty="0">
                <a:latin typeface="Avenir Next Medium"/>
              </a:rPr>
              <a:t>) </a:t>
            </a:r>
            <a:br>
              <a:rPr lang="nl-NL" sz="4000" dirty="0">
                <a:latin typeface="Avenir Next Medium"/>
              </a:rPr>
            </a:br>
            <a:r>
              <a:rPr lang="nl-NL" sz="4000" b="1" dirty="0" err="1">
                <a:latin typeface="Avenir Next Medium"/>
              </a:rPr>
              <a:t>TopSport</a:t>
            </a:r>
            <a:r>
              <a:rPr lang="nl-NL" sz="4000" b="1" dirty="0">
                <a:latin typeface="Avenir Next Medium"/>
              </a:rPr>
              <a:t>-begeleider:</a:t>
            </a:r>
            <a:r>
              <a:rPr lang="nl-NL" sz="4000" dirty="0">
                <a:latin typeface="Avenir Next Medium"/>
              </a:rPr>
              <a:t> Dhr. G. de Boer (</a:t>
            </a:r>
            <a:r>
              <a:rPr lang="nl-NL" sz="4000" dirty="0">
                <a:latin typeface="Avenir Next Medium"/>
                <a:hlinkClick r:id="rId6"/>
              </a:rPr>
              <a:t>GdeBoer@ogmf.nl</a:t>
            </a:r>
            <a:r>
              <a:rPr lang="nl-NL" sz="4000" dirty="0">
                <a:latin typeface="Avenir Next Medium"/>
              </a:rPr>
              <a:t>) &amp; Dhr. P. Donderwinkel (</a:t>
            </a:r>
            <a:r>
              <a:rPr lang="nl-NL" sz="4000" dirty="0">
                <a:latin typeface="Avenir Next Medium"/>
                <a:hlinkClick r:id="rId7"/>
              </a:rPr>
              <a:t>PDonderwinkel@ogmf.nl</a:t>
            </a:r>
            <a:r>
              <a:rPr lang="nl-NL" sz="4000" dirty="0">
                <a:latin typeface="Avenir Next Medium"/>
              </a:rPr>
              <a:t>) </a:t>
            </a:r>
            <a:br>
              <a:rPr lang="nl-NL" sz="4000" dirty="0">
                <a:latin typeface="Avenir Next Medium"/>
              </a:rPr>
            </a:br>
            <a:r>
              <a:rPr lang="nl-NL" sz="4000" b="1" dirty="0">
                <a:latin typeface="Avenir Next Medium"/>
              </a:rPr>
              <a:t>Vertrouwenspersoon:</a:t>
            </a:r>
            <a:r>
              <a:rPr lang="nl-NL" sz="4000" dirty="0">
                <a:latin typeface="Avenir Next Medium"/>
              </a:rPr>
              <a:t> Mevr. E. Ay (</a:t>
            </a:r>
            <a:r>
              <a:rPr lang="nl-NL" sz="4000" dirty="0">
                <a:latin typeface="Avenir Next Medium"/>
                <a:hlinkClick r:id="rId8"/>
              </a:rPr>
              <a:t>EAy@ogmf.nl</a:t>
            </a:r>
            <a:r>
              <a:rPr lang="nl-NL" sz="4000" dirty="0">
                <a:latin typeface="Avenir Next Medium"/>
              </a:rPr>
              <a:t>) </a:t>
            </a:r>
            <a:br>
              <a:rPr lang="nl-NL" sz="4000" dirty="0">
                <a:latin typeface="Avenir Next Medium"/>
              </a:rPr>
            </a:br>
            <a:r>
              <a:rPr lang="nl-NL" sz="4000" b="1" dirty="0">
                <a:latin typeface="Avenir Next Medium"/>
              </a:rPr>
              <a:t>Dyslexie-expert: </a:t>
            </a:r>
            <a:r>
              <a:rPr lang="nl-NL" sz="4000" dirty="0">
                <a:latin typeface="Avenir Next Medium"/>
              </a:rPr>
              <a:t>Mevr. L. Kuijt (</a:t>
            </a:r>
            <a:r>
              <a:rPr lang="nl-NL" sz="4000" dirty="0">
                <a:latin typeface="Avenir Next Medium"/>
                <a:hlinkClick r:id="rId9"/>
              </a:rPr>
              <a:t>LKuijt@ogmf.nl</a:t>
            </a:r>
            <a:r>
              <a:rPr lang="nl-NL" sz="4000" dirty="0">
                <a:latin typeface="Avenir Next Medium"/>
              </a:rPr>
              <a:t>) </a:t>
            </a:r>
            <a:br>
              <a:rPr lang="nl-NL" sz="4000" dirty="0">
                <a:latin typeface="Avenir Next Medium"/>
              </a:rPr>
            </a:br>
            <a:r>
              <a:rPr lang="nl-NL" sz="4000" b="1" dirty="0">
                <a:latin typeface="Avenir Next Medium"/>
              </a:rPr>
              <a:t>ICT-Expert</a:t>
            </a:r>
            <a:r>
              <a:rPr lang="nl-NL" sz="4000" dirty="0">
                <a:latin typeface="Avenir Next Medium"/>
              </a:rPr>
              <a:t>: Dhr. F. Ittmann (</a:t>
            </a:r>
            <a:r>
              <a:rPr lang="nl-NL" sz="4000" dirty="0">
                <a:latin typeface="Avenir Next Medium"/>
                <a:hlinkClick r:id="rId10"/>
              </a:rPr>
              <a:t>Fittmann@ogmf.nl</a:t>
            </a:r>
            <a:r>
              <a:rPr lang="nl-NL" sz="4000" dirty="0">
                <a:latin typeface="Avenir Next Medium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43982574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2C5A4-9E07-4089-97DA-75F49FF3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DA612"/>
                </a:solidFill>
              </a:rPr>
              <a:t>Mentoren Buitenbaan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83BC0C-74E6-5D44-B8D6-4B05FBD5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30" y="3160229"/>
            <a:ext cx="9420225" cy="86677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3E7D29D-0980-F118-08A3-4E10A7DD6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039" y="3160229"/>
            <a:ext cx="9402467" cy="827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9369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itel 1"/>
          <p:cNvSpPr txBox="1">
            <a:spLocks noGrp="1"/>
          </p:cNvSpPr>
          <p:nvPr>
            <p:ph type="title"/>
          </p:nvPr>
        </p:nvSpPr>
        <p:spPr>
          <a:xfrm>
            <a:off x="2146387" y="564372"/>
            <a:ext cx="18822691" cy="2651127"/>
          </a:xfrm>
          <a:prstGeom prst="rect">
            <a:avLst/>
          </a:prstGeom>
        </p:spPr>
        <p:txBody>
          <a:bodyPr/>
          <a:lstStyle/>
          <a:p>
            <a:pPr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nl-NL" dirty="0"/>
              <a:t>Tot slot</a:t>
            </a:r>
            <a:endParaRPr sz="9600" b="1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Regie leren nemen eigen leerproces…"/>
          <p:cNvSpPr txBox="1"/>
          <p:nvPr/>
        </p:nvSpPr>
        <p:spPr>
          <a:xfrm>
            <a:off x="2124627" y="530126"/>
            <a:ext cx="9875607" cy="1144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3" tIns="71433" rIns="71433" bIns="71433">
            <a:normAutofit/>
          </a:bodyPr>
          <a:lstStyle/>
          <a:p>
            <a:pPr defTabSz="772239">
              <a:spcBef>
                <a:spcPts val="3700"/>
              </a:spcBef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  <a:p>
            <a:pPr marL="567054" indent="-567054" defTabSz="772239">
              <a:spcBef>
                <a:spcPts val="37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</p:txBody>
      </p:sp>
      <p:sp>
        <p:nvSpPr>
          <p:cNvPr id="5" name="Rectangle 2" descr="Tijdelijke aanduiding voor inhoud 2">
            <a:extLst>
              <a:ext uri="{FF2B5EF4-FFF2-40B4-BE49-F238E27FC236}">
                <a16:creationId xmlns:a16="http://schemas.microsoft.com/office/drawing/2014/main" id="{D96DD258-A361-4D12-75F1-F6300100F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6387" y="3651250"/>
            <a:ext cx="18822987" cy="8702675"/>
          </a:xfrm>
        </p:spPr>
        <p:txBody>
          <a:bodyPr/>
          <a:lstStyle/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dirty="0">
                <a:latin typeface="Avenir Next Medium" charset="0"/>
                <a:sym typeface="Avenir Next Medium" charset="0"/>
              </a:rPr>
              <a:t>Informatie via mail en website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dirty="0">
                <a:latin typeface="Avenir Next Medium" charset="0"/>
                <a:sym typeface="Avenir Next Medium" charset="0"/>
              </a:rPr>
              <a:t>Ouderklankbordgroep </a:t>
            </a:r>
            <a:br>
              <a:rPr lang="nl-NL" altLang="nl-NL" sz="4400" dirty="0">
                <a:latin typeface="Avenir Next Medium" charset="0"/>
                <a:sym typeface="Avenir Next Medium" charset="0"/>
              </a:rPr>
            </a:br>
            <a:r>
              <a:rPr lang="nl-NL" altLang="nl-NL" sz="4000" i="1" dirty="0">
                <a:latin typeface="Avenir Next Medium" charset="0"/>
                <a:sym typeface="Avenir Next Medium" charset="0"/>
              </a:rPr>
              <a:t>- Aanmelden? -&gt; MBergsma@ogmf.nl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dirty="0">
                <a:latin typeface="Avenir Next Medium" charset="0"/>
                <a:sym typeface="Avenir Next Medium" charset="0"/>
              </a:rPr>
              <a:t>Medezeggenschapsraad / deelraad</a:t>
            </a:r>
            <a:br>
              <a:rPr lang="nl-NL" altLang="nl-NL" sz="4400" dirty="0">
                <a:latin typeface="Avenir Next Medium" charset="0"/>
                <a:sym typeface="Avenir Next Medium" charset="0"/>
              </a:rPr>
            </a:br>
            <a:r>
              <a:rPr lang="nl-NL" altLang="nl-NL" sz="4000" i="1" dirty="0">
                <a:latin typeface="Avenir Next Medium" charset="0"/>
                <a:sym typeface="Avenir Next Medium" charset="0"/>
              </a:rPr>
              <a:t>- Aanmelden? -&gt; MBergsma@ogmf.nl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endParaRPr lang="nl-NL" altLang="nl-NL" sz="4400" dirty="0">
              <a:latin typeface="Avenir Next Medium" charset="0"/>
              <a:sym typeface="Avenir Next Medium" charset="0"/>
            </a:endParaRP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2"/>
              </a:buBlip>
            </a:pPr>
            <a:r>
              <a:rPr lang="nl-NL" altLang="nl-NL" sz="4400" dirty="0">
                <a:latin typeface="Avenir Next Medium" charset="0"/>
                <a:sym typeface="Avenir Next Medium" charset="0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18688533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vloer, persoon&#10;&#10;Automatisch gegenereerde beschrijving">
            <a:extLst>
              <a:ext uri="{FF2B5EF4-FFF2-40B4-BE49-F238E27FC236}">
                <a16:creationId xmlns:a16="http://schemas.microsoft.com/office/drawing/2014/main" id="{9DFA79CD-10E2-303F-7A71-39E2DE613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r="-1" b="24711"/>
          <a:stretch/>
        </p:blipFill>
        <p:spPr>
          <a:xfrm>
            <a:off x="12192021" y="20"/>
            <a:ext cx="12191998" cy="1371598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6" name="Wat komt u te weten">
            <a:extLst>
              <a:ext uri="{FF2B5EF4-FFF2-40B4-BE49-F238E27FC236}">
                <a16:creationId xmlns:a16="http://schemas.microsoft.com/office/drawing/2014/main" id="{71CBD4EE-AF0C-8F06-6C56-8F30EE71CDAE}"/>
              </a:ext>
            </a:extLst>
          </p:cNvPr>
          <p:cNvSpPr txBox="1"/>
          <p:nvPr/>
        </p:nvSpPr>
        <p:spPr>
          <a:xfrm>
            <a:off x="764209" y="10816983"/>
            <a:ext cx="13862638" cy="1504434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182880" tIns="91440" rIns="182880" bIns="91440" rtlCol="0" anchor="b">
            <a:normAutofit fontScale="85000" lnSpcReduction="20000"/>
          </a:bodyPr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 defTabSz="1828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7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Welkom op Sevenwolden campus!</a:t>
            </a:r>
          </a:p>
        </p:txBody>
      </p:sp>
      <p:pic>
        <p:nvPicPr>
          <p:cNvPr id="5" name="Afbeelding 4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CF612F3F-0941-BC74-AD46-78BC65452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r="13485" b="-1"/>
          <a:stretch/>
        </p:blipFill>
        <p:spPr>
          <a:xfrm>
            <a:off x="-10776" y="20"/>
            <a:ext cx="12339036" cy="1031768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8386122"/>
      </p:ext>
    </p:extLst>
  </p:cSld>
  <p:clrMapOvr>
    <a:masterClrMapping/>
  </p:clrMapOvr>
  <p:transition spd="med"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el 1"/>
          <p:cNvSpPr txBox="1">
            <a:spLocks noGrp="1"/>
          </p:cNvSpPr>
          <p:nvPr>
            <p:ph type="title"/>
          </p:nvPr>
        </p:nvSpPr>
        <p:spPr>
          <a:xfrm>
            <a:off x="3036364" y="3736911"/>
            <a:ext cx="18311272" cy="31210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1207008">
              <a:defRPr sz="7100"/>
            </a:pPr>
            <a:r>
              <a:rPr lang="nl-NL" sz="12400" dirty="0">
                <a:latin typeface="Arial" panose="020B0604020202020204" pitchFamily="34" charset="0"/>
                <a:cs typeface="Arial" panose="020B0604020202020204" pitchFamily="34" charset="0"/>
              </a:rPr>
              <a:t>Sevenwolden Campus</a:t>
            </a:r>
            <a:endParaRPr sz="1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t komt u te weten">
            <a:extLst>
              <a:ext uri="{FF2B5EF4-FFF2-40B4-BE49-F238E27FC236}">
                <a16:creationId xmlns:a16="http://schemas.microsoft.com/office/drawing/2014/main" id="{FA758B32-5F38-6BA6-0BC5-C951729F2E6D}"/>
              </a:ext>
            </a:extLst>
          </p:cNvPr>
          <p:cNvSpPr txBox="1"/>
          <p:nvPr/>
        </p:nvSpPr>
        <p:spPr>
          <a:xfrm>
            <a:off x="0" y="1219200"/>
            <a:ext cx="24377904" cy="2737228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182880" tIns="91440" rIns="182880" bIns="91440" rtlCol="0" anchor="ctr">
            <a:normAutofit fontScale="92500"/>
          </a:bodyPr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 algn="ctr" defTabSz="1828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7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Kijk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voor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meer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informatie</a:t>
            </a:r>
            <a:r>
              <a:rPr lang="en-US" sz="7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over Sevenwolden campus op: </a:t>
            </a:r>
            <a:r>
              <a:rPr lang="en-US" sz="72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www.Sevenwolden.nl</a:t>
            </a:r>
          </a:p>
        </p:txBody>
      </p:sp>
      <p:pic>
        <p:nvPicPr>
          <p:cNvPr id="2052" name="Picture 4" descr="De bronafbeelding bekijken">
            <a:extLst>
              <a:ext uri="{FF2B5EF4-FFF2-40B4-BE49-F238E27FC236}">
                <a16:creationId xmlns:a16="http://schemas.microsoft.com/office/drawing/2014/main" id="{2389C00A-EB6F-BA6F-DEDF-673EE232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6784" y="5285232"/>
            <a:ext cx="9615424" cy="721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83CA8185-C985-ED92-3BE6-EA5163CD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01414" y="4560393"/>
            <a:ext cx="11228832" cy="51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446802"/>
      </p:ext>
    </p:extLst>
  </p:cSld>
  <p:clrMapOvr>
    <a:masterClrMapping/>
  </p:clrMapOvr>
  <p:transition spd="med" advClick="0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Wat komt u te weten"/>
          <p:cNvSpPr txBox="1"/>
          <p:nvPr/>
        </p:nvSpPr>
        <p:spPr>
          <a:xfrm>
            <a:off x="1492047" y="1793006"/>
            <a:ext cx="11281069" cy="156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3" tIns="71433" rIns="71433" bIns="71433">
            <a:normAutofit/>
          </a:bodyPr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dirty="0" err="1"/>
              <a:t>Programma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BD8D0-A008-CC70-5070-3BA8D9CBA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731" y="870857"/>
            <a:ext cx="6406004" cy="854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ntstaan van SportLifeStyle…">
            <a:extLst>
              <a:ext uri="{FF2B5EF4-FFF2-40B4-BE49-F238E27FC236}">
                <a16:creationId xmlns:a16="http://schemas.microsoft.com/office/drawing/2014/main" id="{236568C1-CA35-8743-0DFD-9D203B720F4C}"/>
              </a:ext>
            </a:extLst>
          </p:cNvPr>
          <p:cNvSpPr txBox="1"/>
          <p:nvPr/>
        </p:nvSpPr>
        <p:spPr>
          <a:xfrm>
            <a:off x="2011649" y="3708291"/>
            <a:ext cx="12885850" cy="9640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3" tIns="71433" rIns="71433" bIns="71433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3"/>
              </a:buBlip>
            </a:pPr>
            <a:r>
              <a:rPr lang="nl-NL" altLang="nl-NL" sz="4800" dirty="0">
                <a:latin typeface="Avenir Next Medium" charset="0"/>
                <a:sym typeface="Avenir Next Medium" charset="0"/>
              </a:rPr>
              <a:t>Wennen aan de nieuwe school</a:t>
            </a:r>
          </a:p>
          <a:p>
            <a:pPr marL="420688" indent="-420688">
              <a:lnSpc>
                <a:spcPct val="150000"/>
              </a:lnSpc>
              <a:spcBef>
                <a:spcPct val="0"/>
              </a:spcBef>
              <a:buSzPct val="40000"/>
              <a:buBlip>
                <a:blip r:embed="rId3"/>
              </a:buBlip>
            </a:pPr>
            <a:r>
              <a:rPr lang="nl-NL" altLang="nl-NL" sz="4800" dirty="0">
                <a:latin typeface="Avenir Next Medium" charset="0"/>
                <a:sym typeface="Avenir Next Medium" charset="0"/>
              </a:rPr>
              <a:t>Persoonlijke mentor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3"/>
              </a:buBlip>
            </a:pPr>
            <a:r>
              <a:rPr lang="nl-NL" altLang="nl-NL" sz="4800" dirty="0">
                <a:latin typeface="Avenir Next Medium" charset="0"/>
                <a:sym typeface="Avenir Next Medium" charset="0"/>
              </a:rPr>
              <a:t>Onderwijsaanbod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3"/>
              </a:buBlip>
            </a:pPr>
            <a:r>
              <a:rPr lang="nl-NL" altLang="nl-NL" sz="4800" dirty="0">
                <a:latin typeface="Avenir Next Medium" charset="0"/>
                <a:sym typeface="Avenir Next Medium" charset="0"/>
              </a:rPr>
              <a:t>SOM, </a:t>
            </a:r>
            <a:r>
              <a:rPr lang="nl-NL" altLang="nl-NL" sz="4800" dirty="0" err="1">
                <a:latin typeface="Avenir Next Medium" charset="0"/>
                <a:sym typeface="Avenir Next Medium" charset="0"/>
              </a:rPr>
              <a:t>Ipads</a:t>
            </a:r>
            <a:r>
              <a:rPr lang="nl-NL" altLang="nl-NL" sz="4800" dirty="0">
                <a:latin typeface="Avenir Next Medium" charset="0"/>
                <a:sym typeface="Avenir Next Medium" charset="0"/>
              </a:rPr>
              <a:t>, huiswerk &amp; plannen</a:t>
            </a:r>
          </a:p>
          <a:p>
            <a:pPr marL="420688" indent="-420688" eaLnBrk="1">
              <a:lnSpc>
                <a:spcPct val="150000"/>
              </a:lnSpc>
              <a:spcBef>
                <a:spcPct val="0"/>
              </a:spcBef>
              <a:buSzPct val="40000"/>
              <a:buFontTx/>
              <a:buBlip>
                <a:blip r:embed="rId3"/>
              </a:buBlip>
            </a:pPr>
            <a:r>
              <a:rPr lang="nl-NL" altLang="nl-NL" sz="4800" dirty="0">
                <a:latin typeface="Avenir Next Medium" charset="0"/>
                <a:sym typeface="Avenir Next Medium" charset="0"/>
              </a:rPr>
              <a:t>Belangrijke data &amp; regelzaken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portLifeStyle verhaal..."/>
          <p:cNvSpPr txBox="1">
            <a:spLocks noGrp="1"/>
          </p:cNvSpPr>
          <p:nvPr>
            <p:ph type="title"/>
          </p:nvPr>
        </p:nvSpPr>
        <p:spPr>
          <a:xfrm>
            <a:off x="16026591" y="770192"/>
            <a:ext cx="6829281" cy="2596896"/>
          </a:xfrm>
          <a:prstGeom prst="rect">
            <a:avLst/>
          </a:prstGeom>
        </p:spPr>
        <p:txBody>
          <a:bodyPr lIns="71433" tIns="71433" rIns="71433" bIns="71433" anchor="t">
            <a:normAutofit/>
          </a:bodyPr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sz="4000" dirty="0"/>
              <a:t>*Naam*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*</a:t>
            </a:r>
            <a:r>
              <a:rPr lang="nl-NL" sz="4000" dirty="0" err="1"/>
              <a:t>MailADRES</a:t>
            </a:r>
            <a:r>
              <a:rPr lang="nl-NL" sz="4000" dirty="0"/>
              <a:t> MENTOR*</a:t>
            </a:r>
            <a:br>
              <a:rPr lang="nl-NL" sz="4000" dirty="0"/>
            </a:br>
            <a:r>
              <a:rPr lang="nl-NL" sz="4000" dirty="0"/>
              <a:t>*TELEFOON NUMMER – ZELF WETEN!*</a:t>
            </a:r>
            <a:endParaRPr sz="4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17AE19-E56F-1A6C-D061-61BC9320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107" y="3511083"/>
            <a:ext cx="7546248" cy="5957178"/>
          </a:xfrm>
          <a:prstGeom prst="rect">
            <a:avLst/>
          </a:prstGeom>
          <a:noFill/>
          <a:ln w="50800">
            <a:solidFill>
              <a:srgbClr val="838787"/>
            </a:solidFill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1" descr="Regie leren nemen eigen leerproces…">
            <a:extLst>
              <a:ext uri="{FF2B5EF4-FFF2-40B4-BE49-F238E27FC236}">
                <a16:creationId xmlns:a16="http://schemas.microsoft.com/office/drawing/2014/main" id="{509419AF-16BF-68C2-C498-9A9301879DE6}"/>
              </a:ext>
            </a:extLst>
          </p:cNvPr>
          <p:cNvSpPr txBox="1">
            <a:spLocks/>
          </p:cNvSpPr>
          <p:nvPr/>
        </p:nvSpPr>
        <p:spPr bwMode="auto">
          <a:xfrm>
            <a:off x="1528128" y="2266646"/>
            <a:ext cx="13928749" cy="1144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5" tIns="71435" rIns="71435" bIns="71435"/>
          <a:lstStyle>
            <a:lvl1pPr marL="542925" indent="-542925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944563" indent="-544513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35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2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Eerste aanspreekpunt voor leerlingen en ouders</a:t>
            </a:r>
            <a:br>
              <a:rPr lang="nl-NL" altLang="nl-NL" sz="42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</a:br>
            <a: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- Wegwijs maken</a:t>
            </a:r>
            <a:b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</a:br>
            <a: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- Vertrouwenspersoon</a:t>
            </a:r>
          </a:p>
          <a:p>
            <a:pPr>
              <a:lnSpc>
                <a:spcPct val="90000"/>
              </a:lnSpc>
              <a:spcBef>
                <a:spcPts val="35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4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Monitoren voortgang, cijfermatig en welbevinden</a:t>
            </a:r>
            <a:b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</a:br>
            <a: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- Eén </a:t>
            </a:r>
            <a:r>
              <a:rPr lang="nl-NL" altLang="nl-NL" sz="3600" i="1" dirty="0" err="1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mentorles</a:t>
            </a:r>
            <a:b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</a:br>
            <a: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- </a:t>
            </a:r>
            <a:r>
              <a:rPr lang="nl-NL" altLang="nl-NL" sz="3600" i="1" dirty="0" err="1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Leerlingbesprekingen</a:t>
            </a:r>
            <a: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35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2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Studievaardigheden, leren plannen</a:t>
            </a:r>
          </a:p>
          <a:p>
            <a:pPr eaLnBrk="1">
              <a:lnSpc>
                <a:spcPct val="90000"/>
              </a:lnSpc>
              <a:spcBef>
                <a:spcPts val="35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2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Leren POP-gesprekken voor te bereiden en voeren</a:t>
            </a:r>
          </a:p>
          <a:p>
            <a:pPr eaLnBrk="1">
              <a:lnSpc>
                <a:spcPct val="90000"/>
              </a:lnSpc>
              <a:spcBef>
                <a:spcPts val="35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2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Keuzebegeleiding </a:t>
            </a:r>
          </a:p>
          <a:p>
            <a:pPr>
              <a:lnSpc>
                <a:spcPct val="90000"/>
              </a:lnSpc>
              <a:spcBef>
                <a:spcPts val="3500"/>
              </a:spcBef>
              <a:buClr>
                <a:srgbClr val="34A5DA"/>
              </a:buClr>
              <a:buSzPct val="104000"/>
              <a:buFont typeface="Avenir Next Regular" charset="0"/>
              <a:buChar char="▸"/>
            </a:pPr>
            <a:r>
              <a:rPr lang="nl-NL" altLang="nl-NL" sz="42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LOB (loopbaan Oriëntatie en Begeleiding)</a:t>
            </a:r>
            <a:br>
              <a:rPr lang="nl-NL" altLang="nl-NL" sz="4200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</a:br>
            <a: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- Wie ben ik?</a:t>
            </a:r>
            <a:b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</a:br>
            <a: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- Wat kan ik?</a:t>
            </a:r>
            <a:b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</a:br>
            <a:r>
              <a:rPr lang="nl-NL" altLang="nl-NL" sz="3600" i="1" dirty="0">
                <a:solidFill>
                  <a:srgbClr val="222222"/>
                </a:solidFill>
                <a:latin typeface="Avenir Next Medium" charset="0"/>
                <a:sym typeface="Avenir Next Medium" charset="0"/>
              </a:rPr>
              <a:t>- Wat wil ik?</a:t>
            </a:r>
            <a:endParaRPr lang="nl-NL" altLang="nl-NL" sz="4200" i="1" dirty="0">
              <a:solidFill>
                <a:srgbClr val="222222"/>
              </a:solidFill>
              <a:latin typeface="Avenir Next Medium" charset="0"/>
              <a:sym typeface="Avenir Next Medium" charset="0"/>
            </a:endParaRPr>
          </a:p>
        </p:txBody>
      </p:sp>
      <p:sp>
        <p:nvSpPr>
          <p:cNvPr id="9" name="Persoonlijke coach">
            <a:extLst>
              <a:ext uri="{FF2B5EF4-FFF2-40B4-BE49-F238E27FC236}">
                <a16:creationId xmlns:a16="http://schemas.microsoft.com/office/drawing/2014/main" id="{B5D15A0E-B99F-6CBA-4F24-70AA316515CB}"/>
              </a:ext>
            </a:extLst>
          </p:cNvPr>
          <p:cNvSpPr txBox="1">
            <a:spLocks/>
          </p:cNvSpPr>
          <p:nvPr/>
        </p:nvSpPr>
        <p:spPr>
          <a:xfrm>
            <a:off x="1889275" y="770192"/>
            <a:ext cx="17954086" cy="299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3" tIns="71433" rIns="71433" bIns="71433" anchor="t">
            <a:normAutofit/>
          </a:bodyPr>
          <a:lstStyle>
            <a:lvl1pPr marL="0" marR="0" indent="0" algn="l" defTabSz="821529" rtl="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all" spc="0" baseline="0">
                <a:solidFill>
                  <a:srgbClr val="FDA612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300" b="0" i="0" u="none" strike="noStrike" cap="all" spc="0" baseline="0">
                <a:solidFill>
                  <a:schemeClr val="accent1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300" b="0" i="0" u="none" strike="noStrike" cap="all" spc="0" baseline="0">
                <a:solidFill>
                  <a:schemeClr val="accent1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300" b="0" i="0" u="none" strike="noStrike" cap="all" spc="0" baseline="0">
                <a:solidFill>
                  <a:schemeClr val="accent1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300" b="0" i="0" u="none" strike="noStrike" cap="all" spc="0" baseline="0">
                <a:solidFill>
                  <a:schemeClr val="accent1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  <a:lvl6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300" b="0" i="0" u="none" strike="noStrike" cap="all" spc="0" baseline="0">
                <a:solidFill>
                  <a:schemeClr val="accent1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6pPr>
            <a:lvl7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300" b="0" i="0" u="none" strike="noStrike" cap="all" spc="0" baseline="0">
                <a:solidFill>
                  <a:schemeClr val="accent1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7pPr>
            <a:lvl8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300" b="0" i="0" u="none" strike="noStrike" cap="all" spc="0" baseline="0">
                <a:solidFill>
                  <a:schemeClr val="accent1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8pPr>
            <a:lvl9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300" b="0" i="0" u="none" strike="noStrike" cap="all" spc="0" baseline="0">
                <a:solidFill>
                  <a:schemeClr val="accent1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9pPr>
          </a:lstStyle>
          <a:p>
            <a:pPr hangingPunct="1"/>
            <a:r>
              <a:rPr lang="nl-NL" dirty="0"/>
              <a:t>Persoonlijke mentor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4F75D9A9-352E-576E-8270-174B47238FC1}"/>
              </a:ext>
            </a:extLst>
          </p:cNvPr>
          <p:cNvSpPr txBox="1">
            <a:spLocks/>
          </p:cNvSpPr>
          <p:nvPr/>
        </p:nvSpPr>
        <p:spPr>
          <a:xfrm>
            <a:off x="1331872" y="2590943"/>
            <a:ext cx="17260824" cy="10763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30008" marR="0" indent="-1015508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6pPr>
            <a:lvl7pPr marL="3072908" marR="0" indent="-1015508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7pPr>
            <a:lvl8pPr marL="3415810" marR="0" indent="-1015510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8pPr>
            <a:lvl9pPr marL="3758710" marR="0" indent="-1015510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9pPr>
          </a:lstStyle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sz="5400" dirty="0">
                <a:latin typeface="+mn-lt"/>
                <a:cs typeface="Arial" panose="020B0604020202020204" pitchFamily="34" charset="0"/>
              </a:rPr>
              <a:t>Persoonlijke mentor</a:t>
            </a:r>
          </a:p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sz="5400" dirty="0">
                <a:latin typeface="+mn-lt"/>
                <a:cs typeface="Arial" panose="020B0604020202020204" pitchFamily="34" charset="0"/>
              </a:rPr>
              <a:t>Ondersteuningscoördinator </a:t>
            </a:r>
          </a:p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sz="5400" dirty="0">
                <a:latin typeface="+mn-lt"/>
                <a:cs typeface="Arial" panose="020B0604020202020204" pitchFamily="34" charset="0"/>
              </a:rPr>
              <a:t>Huiswerkbegeleiding</a:t>
            </a:r>
          </a:p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sz="5400" dirty="0">
                <a:latin typeface="+mn-lt"/>
                <a:cs typeface="Arial" panose="020B0604020202020204" pitchFamily="34" charset="0"/>
              </a:rPr>
              <a:t>Plannen en organiseren &amp; Leren </a:t>
            </a:r>
            <a:r>
              <a:rPr lang="nl-NL" sz="5400" dirty="0" err="1">
                <a:latin typeface="+mn-lt"/>
                <a:cs typeface="Arial" panose="020B0604020202020204" pitchFamily="34" charset="0"/>
              </a:rPr>
              <a:t>leren</a:t>
            </a:r>
            <a:endParaRPr lang="nl-NL" sz="5400" dirty="0">
              <a:latin typeface="+mn-lt"/>
              <a:cs typeface="Arial" panose="020B0604020202020204" pitchFamily="34" charset="0"/>
            </a:endParaRPr>
          </a:p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sz="5400" dirty="0">
                <a:latin typeface="+mn-lt"/>
                <a:cs typeface="Arial" panose="020B0604020202020204" pitchFamily="34" charset="0"/>
              </a:rPr>
              <a:t>Open Leercentrum beneden </a:t>
            </a:r>
            <a:r>
              <a:rPr lang="nl-NL" sz="5400" i="1" dirty="0">
                <a:latin typeface="+mn-lt"/>
                <a:cs typeface="Arial" panose="020B0604020202020204" pitchFamily="34" charset="0"/>
              </a:rPr>
              <a:t>(fluister &amp; samenwerken)</a:t>
            </a:r>
          </a:p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sz="5400" dirty="0">
                <a:latin typeface="+mn-lt"/>
                <a:cs typeface="Arial" panose="020B0604020202020204" pitchFamily="34" charset="0"/>
              </a:rPr>
              <a:t>Open Leercentrum boven </a:t>
            </a:r>
            <a:r>
              <a:rPr lang="nl-NL" sz="5400" i="1" dirty="0">
                <a:latin typeface="+mn-lt"/>
                <a:cs typeface="Arial" panose="020B0604020202020204" pitchFamily="34" charset="0"/>
              </a:rPr>
              <a:t>(stilte &amp; zelfstandig)</a:t>
            </a:r>
          </a:p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sz="5400" dirty="0">
                <a:latin typeface="+mn-lt"/>
                <a:cs typeface="Arial" panose="020B0604020202020204" pitchFamily="34" charset="0"/>
              </a:rPr>
              <a:t>Inzet onderwijsassistenten </a:t>
            </a:r>
          </a:p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endParaRPr lang="nl-NL" sz="5400" b="1" dirty="0">
              <a:latin typeface="+mn-lt"/>
              <a:cs typeface="Arial" panose="020B0604020202020204" pitchFamily="34" charset="0"/>
            </a:endParaRPr>
          </a:p>
          <a:p>
            <a:pPr marL="457200" indent="-457200"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endParaRPr lang="nl-NL" sz="5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Persoonlijke coach">
            <a:extLst>
              <a:ext uri="{FF2B5EF4-FFF2-40B4-BE49-F238E27FC236}">
                <a16:creationId xmlns:a16="http://schemas.microsoft.com/office/drawing/2014/main" id="{EFF09D16-C404-CDC4-487C-6E54FF768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4629" y="740918"/>
            <a:ext cx="17954086" cy="1850024"/>
          </a:xfrm>
          <a:prstGeom prst="rect">
            <a:avLst/>
          </a:prstGeom>
        </p:spPr>
        <p:txBody>
          <a:bodyPr vert="horz" lIns="71434" tIns="71434" rIns="71434" bIns="71434" rtlCol="0" anchor="t">
            <a:normAutofit/>
          </a:bodyPr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sz="7800" dirty="0">
                <a:solidFill>
                  <a:srgbClr val="BF8D61"/>
                </a:solidFill>
                <a:latin typeface="DIN Alternate" panose="020B0500000000000000" pitchFamily="34" charset="77"/>
                <a:cs typeface="Arial" panose="020B0604020202020204" pitchFamily="34" charset="0"/>
              </a:rPr>
              <a:t>Ondersteuning (1)</a:t>
            </a:r>
            <a:endParaRPr sz="7800" dirty="0">
              <a:solidFill>
                <a:srgbClr val="BF8D61"/>
              </a:solidFill>
              <a:latin typeface="DIN Alternate" panose="020B0500000000000000" pitchFamily="34" charset="77"/>
              <a:cs typeface="Arial" panose="020B0604020202020204" pitchFamily="34" charset="0"/>
            </a:endParaRPr>
          </a:p>
        </p:txBody>
      </p:sp>
      <p:pic>
        <p:nvPicPr>
          <p:cNvPr id="8" name="Afbeelding 7" descr="Afbeelding met binnen, plafond, persoon, tafel&#10;&#10;Automatisch gegenereerde beschrijving">
            <a:extLst>
              <a:ext uri="{FF2B5EF4-FFF2-40B4-BE49-F238E27FC236}">
                <a16:creationId xmlns:a16="http://schemas.microsoft.com/office/drawing/2014/main" id="{0E985A99-B538-5834-583E-4BA0A9848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687" y="0"/>
            <a:ext cx="10640038" cy="70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491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 descr="Regie leren nemen eigen leerproces…">
            <a:extLst>
              <a:ext uri="{FF2B5EF4-FFF2-40B4-BE49-F238E27FC236}">
                <a16:creationId xmlns:a16="http://schemas.microsoft.com/office/drawing/2014/main" id="{509419AF-16BF-68C2-C498-9A9301879DE6}"/>
              </a:ext>
            </a:extLst>
          </p:cNvPr>
          <p:cNvSpPr txBox="1">
            <a:spLocks/>
          </p:cNvSpPr>
          <p:nvPr/>
        </p:nvSpPr>
        <p:spPr bwMode="auto">
          <a:xfrm>
            <a:off x="1528129" y="4820916"/>
            <a:ext cx="13928750" cy="1144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6" tIns="71436" rIns="71436" bIns="71436"/>
          <a:lstStyle>
            <a:lvl1pPr marL="542925" indent="-542925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944563" indent="-544513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739775"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571500" indent="-571500">
              <a:lnSpc>
                <a:spcPct val="90000"/>
              </a:lnSpc>
              <a:spcBef>
                <a:spcPts val="3500"/>
              </a:spcBef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altLang="nl-NL" sz="4200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Cyclische </a:t>
            </a:r>
            <a:r>
              <a:rPr lang="nl-NL" altLang="nl-NL" sz="4200" err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leerlingbesprekingen</a:t>
            </a:r>
            <a:endParaRPr lang="nl-NL" altLang="nl-NL" sz="4200">
              <a:solidFill>
                <a:srgbClr val="222222"/>
              </a:solidFill>
              <a:latin typeface="+mn-lt"/>
              <a:cs typeface="Arial" panose="020B0604020202020204" pitchFamily="34" charset="0"/>
              <a:sym typeface="Avenir Next Medium" charset="0"/>
            </a:endParaRPr>
          </a:p>
          <a:p>
            <a:pPr marL="571500" indent="-571500">
              <a:lnSpc>
                <a:spcPct val="90000"/>
              </a:lnSpc>
              <a:spcBef>
                <a:spcPts val="3500"/>
              </a:spcBef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altLang="nl-NL" sz="4200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Contact ouders &gt; mentor &gt; docenten</a:t>
            </a:r>
          </a:p>
          <a:p>
            <a:pPr marL="571500" indent="-571500">
              <a:lnSpc>
                <a:spcPct val="90000"/>
              </a:lnSpc>
              <a:spcBef>
                <a:spcPts val="3500"/>
              </a:spcBef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altLang="nl-NL" sz="4200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Persoonlijke ontwikkelingsgesprekken </a:t>
            </a:r>
            <a:r>
              <a:rPr lang="nl-NL" altLang="nl-NL" sz="4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(</a:t>
            </a:r>
            <a:r>
              <a:rPr lang="nl-NL" altLang="nl-NL" sz="4200" i="1" err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driehoeksgesprek</a:t>
            </a:r>
            <a:r>
              <a:rPr lang="nl-NL" altLang="nl-NL" sz="4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)</a:t>
            </a:r>
            <a:br>
              <a:rPr lang="nl-NL" altLang="nl-NL" sz="4200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</a:br>
            <a:endParaRPr lang="nl-NL" altLang="nl-NL" sz="4200">
              <a:solidFill>
                <a:srgbClr val="222222"/>
              </a:solidFill>
              <a:latin typeface="+mn-lt"/>
              <a:cs typeface="Arial" panose="020B0604020202020204" pitchFamily="34" charset="0"/>
              <a:sym typeface="Avenir Next Medium" charset="0"/>
            </a:endParaRPr>
          </a:p>
          <a:p>
            <a:pPr marL="571500" indent="-571500">
              <a:lnSpc>
                <a:spcPct val="90000"/>
              </a:lnSpc>
              <a:spcBef>
                <a:spcPts val="3500"/>
              </a:spcBef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</a:pPr>
            <a:r>
              <a:rPr lang="nl-NL" altLang="nl-NL" sz="4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  <a:t>Samen voor onze leerlingen! </a:t>
            </a:r>
            <a:br>
              <a:rPr lang="nl-NL" altLang="nl-NL" sz="4200" i="1">
                <a:solidFill>
                  <a:srgbClr val="222222"/>
                </a:solidFill>
                <a:latin typeface="+mn-lt"/>
                <a:cs typeface="Arial" panose="020B0604020202020204" pitchFamily="34" charset="0"/>
                <a:sym typeface="Avenir Next Medium" charset="0"/>
              </a:rPr>
            </a:br>
            <a:endParaRPr lang="nl-NL" altLang="nl-NL" sz="4200" i="1">
              <a:solidFill>
                <a:srgbClr val="222222"/>
              </a:solidFill>
              <a:latin typeface="+mn-lt"/>
              <a:cs typeface="Arial" panose="020B0604020202020204" pitchFamily="34" charset="0"/>
              <a:sym typeface="Avenir Next Medium" charset="0"/>
            </a:endParaRPr>
          </a:p>
        </p:txBody>
      </p:sp>
      <p:sp>
        <p:nvSpPr>
          <p:cNvPr id="2" name="Persoonlijke coach">
            <a:extLst>
              <a:ext uri="{FF2B5EF4-FFF2-40B4-BE49-F238E27FC236}">
                <a16:creationId xmlns:a16="http://schemas.microsoft.com/office/drawing/2014/main" id="{DA353A83-5B1F-A53D-F6F0-1408560F6F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2187" y="1024032"/>
            <a:ext cx="17954086" cy="1850024"/>
          </a:xfrm>
          <a:prstGeom prst="rect">
            <a:avLst/>
          </a:prstGeom>
        </p:spPr>
        <p:txBody>
          <a:bodyPr vert="horz" lIns="71434" tIns="71434" rIns="71434" bIns="71434" rtlCol="0" anchor="t">
            <a:normAutofit/>
          </a:bodyPr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sz="7800" dirty="0">
                <a:solidFill>
                  <a:srgbClr val="BF8D61"/>
                </a:solidFill>
                <a:latin typeface="DIN Alternate" panose="020B0500000000000000" pitchFamily="34" charset="77"/>
                <a:cs typeface="Arial" panose="020B0604020202020204" pitchFamily="34" charset="0"/>
              </a:rPr>
              <a:t>Ondersteuning (2)</a:t>
            </a:r>
            <a:endParaRPr sz="7800" dirty="0">
              <a:solidFill>
                <a:srgbClr val="BF8D61"/>
              </a:solidFill>
              <a:latin typeface="DIN Alternate" panose="020B0500000000000000" pitchFamily="34" charset="77"/>
              <a:cs typeface="Arial" panose="020B0604020202020204" pitchFamily="34" charset="0"/>
            </a:endParaRPr>
          </a:p>
        </p:txBody>
      </p:sp>
      <p:sp>
        <p:nvSpPr>
          <p:cNvPr id="3" name="Regie leren nemen eigen leerproces…">
            <a:extLst>
              <a:ext uri="{FF2B5EF4-FFF2-40B4-BE49-F238E27FC236}">
                <a16:creationId xmlns:a16="http://schemas.microsoft.com/office/drawing/2014/main" id="{3C8C8703-7B8B-0B4D-1D46-BD99A4B08790}"/>
              </a:ext>
            </a:extLst>
          </p:cNvPr>
          <p:cNvSpPr txBox="1"/>
          <p:nvPr/>
        </p:nvSpPr>
        <p:spPr>
          <a:xfrm>
            <a:off x="1528128" y="3173734"/>
            <a:ext cx="19507832" cy="251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4" tIns="71434" rIns="71434" bIns="71434">
            <a:normAutofit/>
          </a:bodyPr>
          <a:lstStyle/>
          <a:p>
            <a:pPr defTabSz="772240">
              <a:lnSpc>
                <a:spcPct val="90000"/>
              </a:lnSpc>
              <a:spcBef>
                <a:spcPts val="3700"/>
              </a:spcBef>
              <a:buClr>
                <a:schemeClr val="accent3">
                  <a:lumMod val="75000"/>
                </a:schemeClr>
              </a:buClr>
              <a:buSzPct val="104000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nl-NL" sz="5400" b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Korte lijntjes!</a:t>
            </a:r>
            <a:br>
              <a:rPr lang="nl-NL" sz="5400" b="1">
                <a:cs typeface="Arial" panose="020B0604020202020204" pitchFamily="34" charset="0"/>
              </a:rPr>
            </a:br>
            <a:br>
              <a:rPr lang="nl-NL" sz="5400" b="1">
                <a:cs typeface="Arial" panose="020B0604020202020204" pitchFamily="34" charset="0"/>
              </a:rPr>
            </a:br>
            <a:endParaRPr lang="nl-NL" sz="4500">
              <a:cs typeface="Arial" panose="020B0604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5C3161D-4974-0E7A-8367-3648566DE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165" y="201895"/>
            <a:ext cx="6928214" cy="923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57875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Leerjaar specifieke zaken"/>
          <p:cNvSpPr txBox="1">
            <a:spLocks noGrp="1"/>
          </p:cNvSpPr>
          <p:nvPr>
            <p:ph type="title"/>
          </p:nvPr>
        </p:nvSpPr>
        <p:spPr>
          <a:xfrm>
            <a:off x="1333448" y="1283204"/>
            <a:ext cx="17954086" cy="1350268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dirty="0"/>
              <a:t>Huiswerkbegeleiding</a:t>
            </a:r>
            <a:endParaRPr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4F75D9A9-352E-576E-8270-174B47238FC1}"/>
              </a:ext>
            </a:extLst>
          </p:cNvPr>
          <p:cNvSpPr txBox="1">
            <a:spLocks/>
          </p:cNvSpPr>
          <p:nvPr/>
        </p:nvSpPr>
        <p:spPr>
          <a:xfrm>
            <a:off x="1331872" y="2777335"/>
            <a:ext cx="17260824" cy="925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 lnSpcReduction="10000"/>
          </a:bodyPr>
          <a:lstStyle>
            <a:lvl1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1828800" rtl="0" latinLnBrk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30008" marR="0" indent="-1015508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6pPr>
            <a:lvl7pPr marL="3072908" marR="0" indent="-1015508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7pPr>
            <a:lvl8pPr marL="3415810" marR="0" indent="-1015510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8pPr>
            <a:lvl9pPr marL="3758710" marR="0" indent="-1015510" algn="l" defTabSz="825500" rtl="0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7700" b="0" i="0" u="none" strike="noStrike" cap="all" spc="0" baseline="0">
                <a:solidFill>
                  <a:srgbClr val="A6AAA9"/>
                </a:solidFill>
                <a:uFillTx/>
                <a:latin typeface="DIN Alternate Bold"/>
                <a:ea typeface="DIN Alternate Bold"/>
                <a:cs typeface="DIN Alternate Bold"/>
                <a:sym typeface="DIN Alternate Bold"/>
              </a:defRPr>
            </a:lvl9pPr>
          </a:lstStyle>
          <a:p>
            <a:pPr hangingPunct="1"/>
            <a:r>
              <a:rPr lang="nl-NL" sz="3200" b="1" dirty="0">
                <a:latin typeface="Avenir Next Medium"/>
              </a:rPr>
              <a:t>Huiswerkbegeleiding</a:t>
            </a:r>
          </a:p>
          <a:p>
            <a:pPr marL="685800" indent="-685800" hangingPunct="1">
              <a:buFont typeface="Wingdings" panose="05000000000000000000" pitchFamily="2" charset="2"/>
              <a:buChar char="v"/>
            </a:pPr>
            <a:r>
              <a:rPr lang="nl-NL" sz="3200" dirty="0">
                <a:latin typeface="Avenir Next Medium"/>
              </a:rPr>
              <a:t>Inschrijving vanaf de herfstvakantie, of eerder op aanvraag.</a:t>
            </a:r>
          </a:p>
          <a:p>
            <a:pPr marL="685800" indent="-685800" hangingPunct="1">
              <a:buFont typeface="Wingdings" panose="05000000000000000000" pitchFamily="2" charset="2"/>
              <a:buChar char="v"/>
            </a:pPr>
            <a:r>
              <a:rPr lang="nl-NL" sz="3200" dirty="0">
                <a:latin typeface="Avenir Next Medium"/>
              </a:rPr>
              <a:t>Onder </a:t>
            </a:r>
            <a:r>
              <a:rPr lang="nl-NL" sz="3200" dirty="0">
                <a:latin typeface="Avenir Next Medium"/>
                <a:ea typeface="+mn-lt"/>
                <a:cs typeface="+mn-lt"/>
              </a:rPr>
              <a:t>huiswerkbegeleiding verstaan</a:t>
            </a:r>
            <a:r>
              <a:rPr lang="nl-NL" sz="3200" dirty="0">
                <a:latin typeface="Avenir Next Medium"/>
              </a:rPr>
              <a:t> wij: het leren </a:t>
            </a:r>
            <a:r>
              <a:rPr lang="nl-NL" sz="3200" dirty="0" err="1">
                <a:latin typeface="Avenir Next Medium"/>
              </a:rPr>
              <a:t>leren</a:t>
            </a:r>
            <a:r>
              <a:rPr lang="nl-NL" sz="3200" dirty="0">
                <a:latin typeface="Avenir Next Medium"/>
              </a:rPr>
              <a:t> en het helpen bij het plannen/ organiseren.</a:t>
            </a:r>
          </a:p>
          <a:p>
            <a:pPr marL="685800" indent="-685800" hangingPunct="1">
              <a:buFont typeface="Wingdings" panose="05000000000000000000" pitchFamily="2" charset="2"/>
              <a:buChar char="v"/>
            </a:pPr>
            <a:r>
              <a:rPr lang="nl-NL" sz="3200" dirty="0">
                <a:latin typeface="Avenir Next Medium"/>
              </a:rPr>
              <a:t>Elke leerling die hier naartoe gaat, krijgt een eigen aanspreekpunt toegewezen, één van de onderwijsassistenten.</a:t>
            </a:r>
          </a:p>
          <a:p>
            <a:pPr marL="685800" indent="-685800" hangingPunct="1">
              <a:buFont typeface="Wingdings" panose="05000000000000000000" pitchFamily="2" charset="2"/>
              <a:buChar char="v"/>
            </a:pPr>
            <a:r>
              <a:rPr lang="nl-NL" sz="3200" dirty="0">
                <a:latin typeface="Avenir Next Medium"/>
                <a:ea typeface="+mn-lt"/>
                <a:cs typeface="+mn-lt"/>
              </a:rPr>
              <a:t>Huiswerkbegeleiding </a:t>
            </a:r>
            <a:r>
              <a:rPr lang="nl-NL" sz="3200" dirty="0">
                <a:latin typeface="Avenir Next Medium"/>
              </a:rPr>
              <a:t>vindt plaats tussen 14:30-17:00 uur. Tenzij anders afgesproken (Maatwerk).</a:t>
            </a:r>
          </a:p>
          <a:p>
            <a:pPr marL="685800" indent="-685800" hangingPunct="1">
              <a:buFont typeface="Wingdings" panose="05000000000000000000" pitchFamily="2" charset="2"/>
              <a:buChar char="v"/>
            </a:pPr>
            <a:r>
              <a:rPr lang="nl-NL" sz="3200" dirty="0">
                <a:latin typeface="Avenir Next Medium"/>
              </a:rPr>
              <a:t>Elke leerling ondertekent een 'contract' waarin staat wat wij verwachten en wat de afspraken zijn. Dit contract wordt ook ondertekend door ouders/ verzorgers.</a:t>
            </a:r>
            <a:br>
              <a:rPr lang="nl-NL" sz="3200" dirty="0">
                <a:latin typeface="Avenir Next Medium"/>
              </a:rPr>
            </a:br>
            <a:endParaRPr lang="nl-NL" sz="3200" dirty="0">
              <a:latin typeface="Avenir Next Medium"/>
            </a:endParaRPr>
          </a:p>
          <a:p>
            <a:pPr marL="685800" indent="-685800" hangingPunct="1">
              <a:buFont typeface="Wingdings" panose="05000000000000000000" pitchFamily="2" charset="2"/>
              <a:buChar char="v"/>
            </a:pPr>
            <a:r>
              <a:rPr lang="nl-NL" sz="3200" dirty="0">
                <a:latin typeface="Avenir Next Medium"/>
              </a:rPr>
              <a:t>Aanmelding via de mentor.</a:t>
            </a:r>
          </a:p>
          <a:p>
            <a:pPr marL="685800" indent="-685800" hangingPunct="1">
              <a:buFont typeface="Wingdings" panose="05000000000000000000" pitchFamily="2" charset="2"/>
              <a:buChar char="v"/>
            </a:pPr>
            <a:endParaRPr lang="nl-NL" sz="3200" dirty="0">
              <a:latin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8235059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gie leren nemen eigen leerproces…">
            <a:extLst>
              <a:ext uri="{FF2B5EF4-FFF2-40B4-BE49-F238E27FC236}">
                <a16:creationId xmlns:a16="http://schemas.microsoft.com/office/drawing/2014/main" id="{C772719A-88EC-1DC9-E11E-F00839DE5D5B}"/>
              </a:ext>
            </a:extLst>
          </p:cNvPr>
          <p:cNvSpPr txBox="1"/>
          <p:nvPr/>
        </p:nvSpPr>
        <p:spPr>
          <a:xfrm>
            <a:off x="2045748" y="2874057"/>
            <a:ext cx="14260884" cy="166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4" tIns="71434" rIns="71434" bIns="71434">
            <a:normAutofit/>
          </a:bodyPr>
          <a:lstStyle/>
          <a:p>
            <a:pPr marL="685800" indent="-685800" defTabSz="772240">
              <a:lnSpc>
                <a:spcPct val="90000"/>
              </a:lnSpc>
              <a:spcBef>
                <a:spcPts val="3700"/>
              </a:spcBef>
              <a:buClr>
                <a:schemeClr val="accent3">
                  <a:lumMod val="75000"/>
                </a:schemeClr>
              </a:buClr>
              <a:buSzPct val="104000"/>
              <a:buFont typeface="Arial" panose="020B0604020202020204" pitchFamily="34" charset="0"/>
              <a:buChar char="•"/>
              <a:defRPr sz="45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nl-NL" sz="5400" b="1" dirty="0">
                <a:solidFill>
                  <a:srgbClr val="94589D"/>
                </a:solidFill>
                <a:cs typeface="Arial" panose="020B0604020202020204" pitchFamily="34" charset="0"/>
              </a:rPr>
              <a:t>Keuzewerktijd - uren</a:t>
            </a:r>
            <a:endParaRPr sz="4500" dirty="0">
              <a:solidFill>
                <a:srgbClr val="94589D"/>
              </a:solidFill>
              <a:cs typeface="Arial" panose="020B0604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3E58813-3A17-1A0C-319B-64F1364ABCE9}"/>
              </a:ext>
            </a:extLst>
          </p:cNvPr>
          <p:cNvSpPr txBox="1"/>
          <p:nvPr/>
        </p:nvSpPr>
        <p:spPr>
          <a:xfrm>
            <a:off x="2232187" y="4022064"/>
            <a:ext cx="13340324" cy="7991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l-NL" sz="4000" dirty="0">
                <a:cs typeface="Arial" panose="020B0604020202020204" pitchFamily="34" charset="0"/>
              </a:rPr>
              <a:t>- Twee lesuren op het rooster (van verplicht naar facultatief)</a:t>
            </a:r>
          </a:p>
          <a:p>
            <a:r>
              <a:rPr lang="nl-NL" sz="4000" dirty="0">
                <a:cs typeface="Arial" panose="020B0604020202020204" pitchFamily="34" charset="0"/>
              </a:rPr>
              <a:t>- Leerling heeft de regie</a:t>
            </a:r>
          </a:p>
          <a:p>
            <a:r>
              <a:rPr lang="nl-NL" sz="4000" dirty="0">
                <a:cs typeface="Arial" panose="020B0604020202020204" pitchFamily="34" charset="0"/>
              </a:rPr>
              <a:t>- Op basis van inschrijving </a:t>
            </a:r>
          </a:p>
          <a:p>
            <a:r>
              <a:rPr lang="nl-NL" sz="4000" dirty="0">
                <a:cs typeface="Arial" panose="020B0604020202020204" pitchFamily="34" charset="0"/>
              </a:rPr>
              <a:t>- Brede invulling van ondersteuningsaanbod</a:t>
            </a:r>
          </a:p>
          <a:p>
            <a:pPr lvl="1"/>
            <a:r>
              <a:rPr lang="nl-NL" sz="4000" dirty="0">
                <a:cs typeface="Arial" panose="020B0604020202020204" pitchFamily="34" charset="0"/>
              </a:rPr>
              <a:t>- Extra vakinhoudelijke ondersteuning</a:t>
            </a:r>
            <a:br>
              <a:rPr lang="nl-NL" sz="4000" dirty="0">
                <a:cs typeface="Arial" panose="020B0604020202020204" pitchFamily="34" charset="0"/>
              </a:rPr>
            </a:br>
            <a:r>
              <a:rPr lang="nl-NL" sz="4000" dirty="0">
                <a:cs typeface="Arial" panose="020B0604020202020204" pitchFamily="34" charset="0"/>
              </a:rPr>
              <a:t>	- </a:t>
            </a:r>
            <a:r>
              <a:rPr lang="nl-NL" sz="4000" i="1" dirty="0">
                <a:cs typeface="Arial" panose="020B0604020202020204" pitchFamily="34" charset="0"/>
              </a:rPr>
              <a:t>Leren – leren</a:t>
            </a:r>
            <a:br>
              <a:rPr lang="nl-NL" sz="4000" i="1" dirty="0">
                <a:cs typeface="Arial" panose="020B0604020202020204" pitchFamily="34" charset="0"/>
              </a:rPr>
            </a:br>
            <a:r>
              <a:rPr lang="nl-NL" sz="4000" i="1" dirty="0">
                <a:cs typeface="Arial" panose="020B0604020202020204" pitchFamily="34" charset="0"/>
              </a:rPr>
              <a:t>	</a:t>
            </a:r>
            <a:r>
              <a:rPr lang="nl-NL" sz="4000" dirty="0">
                <a:cs typeface="Arial" panose="020B0604020202020204" pitchFamily="34" charset="0"/>
              </a:rPr>
              <a:t>- </a:t>
            </a:r>
            <a:r>
              <a:rPr lang="nl-NL" sz="4000" i="1" dirty="0">
                <a:cs typeface="Arial" panose="020B0604020202020204" pitchFamily="34" charset="0"/>
              </a:rPr>
              <a:t>Presenteren</a:t>
            </a:r>
            <a:br>
              <a:rPr lang="nl-NL" sz="4000" i="1" dirty="0">
                <a:cs typeface="Arial" panose="020B0604020202020204" pitchFamily="34" charset="0"/>
              </a:rPr>
            </a:br>
            <a:r>
              <a:rPr lang="nl-NL" sz="4000" i="1" dirty="0">
                <a:cs typeface="Arial" panose="020B0604020202020204" pitchFamily="34" charset="0"/>
              </a:rPr>
              <a:t>	</a:t>
            </a:r>
            <a:r>
              <a:rPr lang="nl-NL" sz="4000" dirty="0">
                <a:cs typeface="Arial" panose="020B0604020202020204" pitchFamily="34" charset="0"/>
              </a:rPr>
              <a:t>- </a:t>
            </a:r>
            <a:r>
              <a:rPr lang="nl-NL" sz="4000" i="1" dirty="0">
                <a:cs typeface="Arial" panose="020B0604020202020204" pitchFamily="34" charset="0"/>
              </a:rPr>
              <a:t>Faalangst</a:t>
            </a:r>
            <a:br>
              <a:rPr lang="nl-NL" sz="4000" i="1" dirty="0">
                <a:cs typeface="Arial" panose="020B0604020202020204" pitchFamily="34" charset="0"/>
              </a:rPr>
            </a:br>
            <a:r>
              <a:rPr lang="nl-NL" sz="4000" i="1" dirty="0">
                <a:cs typeface="Arial" panose="020B0604020202020204" pitchFamily="34" charset="0"/>
              </a:rPr>
              <a:t>	</a:t>
            </a:r>
            <a:r>
              <a:rPr lang="nl-NL" sz="4000" dirty="0">
                <a:cs typeface="Arial" panose="020B0604020202020204" pitchFamily="34" charset="0"/>
              </a:rPr>
              <a:t>- ….</a:t>
            </a:r>
          </a:p>
        </p:txBody>
      </p:sp>
      <p:sp>
        <p:nvSpPr>
          <p:cNvPr id="6" name="Persoonlijke coach">
            <a:extLst>
              <a:ext uri="{FF2B5EF4-FFF2-40B4-BE49-F238E27FC236}">
                <a16:creationId xmlns:a16="http://schemas.microsoft.com/office/drawing/2014/main" id="{494A2787-8D53-B6BD-94DA-657329256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2187" y="1299772"/>
            <a:ext cx="17954086" cy="1574284"/>
          </a:xfrm>
          <a:prstGeom prst="rect">
            <a:avLst/>
          </a:prstGeom>
        </p:spPr>
        <p:txBody>
          <a:bodyPr vert="horz" lIns="71434" tIns="71434" rIns="71434" bIns="71434" rtlCol="0" anchor="t">
            <a:normAutofit/>
          </a:bodyPr>
          <a:lstStyle>
            <a:lvl1pPr defTabSz="821529">
              <a:lnSpc>
                <a:spcPct val="80000"/>
              </a:lnSpc>
              <a:spcBef>
                <a:spcPts val="3900"/>
              </a:spcBef>
              <a:defRPr sz="8500" b="0" cap="all">
                <a:solidFill>
                  <a:srgbClr val="FDA61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nl-NL" sz="7800">
                <a:solidFill>
                  <a:srgbClr val="BF8D61"/>
                </a:solidFill>
                <a:latin typeface="DIN Alternate" panose="020B0500000000000000" pitchFamily="34" charset="77"/>
                <a:cs typeface="Arial" panose="020B0604020202020204" pitchFamily="34" charset="0"/>
              </a:rPr>
              <a:t>Onderwijsaanbod (2)</a:t>
            </a:r>
            <a:endParaRPr sz="7800">
              <a:solidFill>
                <a:srgbClr val="BF8D61"/>
              </a:solidFill>
              <a:latin typeface="DIN Alternate" panose="020B0500000000000000" pitchFamily="34" charset="77"/>
              <a:cs typeface="Arial" panose="020B0604020202020204" pitchFamily="34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A8E8E9F-BD45-49D7-000C-69BC79456658}"/>
              </a:ext>
            </a:extLst>
          </p:cNvPr>
          <p:cNvSpPr/>
          <p:nvPr/>
        </p:nvSpPr>
        <p:spPr>
          <a:xfrm>
            <a:off x="14673386" y="6216844"/>
            <a:ext cx="8668276" cy="2863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5600" i="1">
                <a:solidFill>
                  <a:srgbClr val="BF8D61"/>
                </a:solidFill>
              </a:rPr>
              <a:t>‘’De leerling aan zet’’</a:t>
            </a:r>
          </a:p>
        </p:txBody>
      </p:sp>
      <p:pic>
        <p:nvPicPr>
          <p:cNvPr id="9" name="Afbeelding 8" descr="Afbeelding met persoon, binnen, muur&#10;&#10;Automatisch gegenereerde beschrijving">
            <a:extLst>
              <a:ext uri="{FF2B5EF4-FFF2-40B4-BE49-F238E27FC236}">
                <a16:creationId xmlns:a16="http://schemas.microsoft.com/office/drawing/2014/main" id="{C624212F-CDC2-1B30-B903-46A5E0CEB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283" y="29196"/>
            <a:ext cx="8727718" cy="58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88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222222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222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222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FF83C7A6DDB4469BF1F9C0D68FDEE8" ma:contentTypeVersion="15" ma:contentTypeDescription="Een nieuw document maken." ma:contentTypeScope="" ma:versionID="a5d9ef578b5c214f46aa7394f8a51e18">
  <xsd:schema xmlns:xsd="http://www.w3.org/2001/XMLSchema" xmlns:xs="http://www.w3.org/2001/XMLSchema" xmlns:p="http://schemas.microsoft.com/office/2006/metadata/properties" xmlns:ns2="64cb0c35-27dd-4cec-995b-344a52fffc93" xmlns:ns3="100fb40c-dc26-42cb-8347-81f17c4024b9" targetNamespace="http://schemas.microsoft.com/office/2006/metadata/properties" ma:root="true" ma:fieldsID="2561099135114398ce3e90fbbff98483" ns2:_="" ns3:_="">
    <xsd:import namespace="64cb0c35-27dd-4cec-995b-344a52fffc93"/>
    <xsd:import namespace="100fb40c-dc26-42cb-8347-81f17c4024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b0c35-27dd-4cec-995b-344a52fffc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7e73dba7-e807-4cd2-b6ad-f2fd1ea0a6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fb40c-dc26-42cb-8347-81f17c4024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49195e-fc68-4cf5-9b6f-83f95c3a5902}" ma:internalName="TaxCatchAll" ma:showField="CatchAllData" ma:web="100fb40c-dc26-42cb-8347-81f17c4024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0fb40c-dc26-42cb-8347-81f17c4024b9" xsi:nil="true"/>
    <lcf76f155ced4ddcb4097134ff3c332f xmlns="64cb0c35-27dd-4cec-995b-344a52fffc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5BA9EC-48B0-46EB-BD07-0A5E99E0C7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5F66DE-AFEC-4E15-A73C-72C12DA885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cb0c35-27dd-4cec-995b-344a52fffc93"/>
    <ds:schemaRef ds:uri="100fb40c-dc26-42cb-8347-81f17c4024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D9634D-E10C-4EED-9F13-508D23259E5E}">
  <ds:schemaRefs>
    <ds:schemaRef ds:uri="http://purl.org/dc/terms/"/>
    <ds:schemaRef ds:uri="http://schemas.microsoft.com/office/2006/documentManagement/types"/>
    <ds:schemaRef ds:uri="64cb0c35-27dd-4cec-995b-344a52fffc9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00fb40c-dc26-42cb-8347-81f17c4024b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1275</Words>
  <Application>Microsoft Office PowerPoint</Application>
  <PresentationFormat>Aangepast</PresentationFormat>
  <Paragraphs>113</Paragraphs>
  <Slides>20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33" baseType="lpstr">
      <vt:lpstr>Arial</vt:lpstr>
      <vt:lpstr>Avenir Next Medium</vt:lpstr>
      <vt:lpstr>Avenir Next Regular</vt:lpstr>
      <vt:lpstr>Calibri</vt:lpstr>
      <vt:lpstr>DIN Alternate</vt:lpstr>
      <vt:lpstr>DIN Alternate Bold</vt:lpstr>
      <vt:lpstr>DIN Condensed Bold</vt:lpstr>
      <vt:lpstr>Helvetica</vt:lpstr>
      <vt:lpstr>Helvetica Neue</vt:lpstr>
      <vt:lpstr>Helvetica Neue Medium</vt:lpstr>
      <vt:lpstr>Helvetica Neue Thin</vt:lpstr>
      <vt:lpstr>Wingdings</vt:lpstr>
      <vt:lpstr>New_Template7</vt:lpstr>
      <vt:lpstr>Sevenwolden Campus</vt:lpstr>
      <vt:lpstr>PowerPoint-presentatie</vt:lpstr>
      <vt:lpstr>PowerPoint-presentatie</vt:lpstr>
      <vt:lpstr>PowerPoint-presentatie</vt:lpstr>
      <vt:lpstr>*Naam*  *MailADRES MENTOR* *TELEFOON NUMMER – ZELF WETEN!*</vt:lpstr>
      <vt:lpstr>Ondersteuning (1)</vt:lpstr>
      <vt:lpstr>Ondersteuning (2)</vt:lpstr>
      <vt:lpstr>Huiswerkbegeleiding</vt:lpstr>
      <vt:lpstr>Onderwijsaanbod (2)</vt:lpstr>
      <vt:lpstr>PowerPoint-presentatie</vt:lpstr>
      <vt:lpstr>Onderwijsaanbod</vt:lpstr>
      <vt:lpstr>Invulling Lichamelijke opvoeding (LO)</vt:lpstr>
      <vt:lpstr>SOM </vt:lpstr>
      <vt:lpstr>Pop-gesprekken </vt:lpstr>
      <vt:lpstr>REGelzaken</vt:lpstr>
      <vt:lpstr>Belangrijke data</vt:lpstr>
      <vt:lpstr>Functionarissen</vt:lpstr>
      <vt:lpstr>Mentoren Buitenbaan</vt:lpstr>
      <vt:lpstr>Tot slot</vt:lpstr>
      <vt:lpstr>Sevenwolden Campus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SportLifeStyle   22 september 2020    Ouderavond klas 3 mavo</dc:title>
  <dc:creator>Greta Lampers</dc:creator>
  <cp:lastModifiedBy>M. Barendsen</cp:lastModifiedBy>
  <cp:revision>37</cp:revision>
  <dcterms:modified xsi:type="dcterms:W3CDTF">2023-09-22T13:12:49Z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0x0101007FFF83C7A6DDB4469BF1F9C0D68FDEE8</vt:lpwstr>
  </property>
</Properties>
</file>